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4" r:id="rId3"/>
    <p:sldId id="266" r:id="rId4"/>
    <p:sldId id="259" r:id="rId5"/>
    <p:sldId id="260" r:id="rId6"/>
    <p:sldId id="265" r:id="rId7"/>
    <p:sldId id="261" r:id="rId8"/>
    <p:sldId id="262" r:id="rId9"/>
    <p:sldId id="257" r:id="rId10"/>
    <p:sldId id="263" r:id="rId11"/>
    <p:sldId id="267" r:id="rId12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4965"/>
    <a:srgbClr val="676767"/>
    <a:srgbClr val="95744C"/>
    <a:srgbClr val="FEC619"/>
    <a:srgbClr val="C1B19E"/>
    <a:srgbClr val="797E82"/>
    <a:srgbClr val="CB9813"/>
    <a:srgbClr val="FAB9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14"/>
  </p:normalViewPr>
  <p:slideViewPr>
    <p:cSldViewPr snapToGrid="0" snapToObjects="1">
      <p:cViewPr varScale="1">
        <p:scale>
          <a:sx n="121" d="100"/>
          <a:sy n="121" d="100"/>
        </p:scale>
        <p:origin x="1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2.jp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1FE35-090D-4764-8D80-98FBD2C6364F}" type="datetimeFigureOut">
              <a:rPr lang="ru-RU" smtClean="0"/>
              <a:t>24.10.2024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7C80B5-D9BF-49D7-B485-AD0FED76C4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8512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SLIDES_API1105298929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SLIDES_API1105298929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3701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SLIDES_API1105298929_1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SLIDES_API1105298929_1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113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281163A-9AAD-CD45-B4AF-FDFE4F21AF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90732-A618-5A4E-A537-64A4B51D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408" y="1324244"/>
            <a:ext cx="5962402" cy="2387600"/>
          </a:xfrm>
        </p:spPr>
        <p:txBody>
          <a:bodyPr anchor="b"/>
          <a:lstStyle>
            <a:lvl1pPr algn="l">
              <a:defRPr sz="6000">
                <a:solidFill>
                  <a:srgbClr val="CB981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B81846-9D9A-1D48-92A5-021FC167E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8408" y="3803919"/>
            <a:ext cx="5962402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B87F3-D628-A44F-8A71-6B5B8A4DF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91E38-62B0-8045-9769-C5AE194E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2D7D1-E196-7F41-90C4-8E5B6201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160369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9C6D8-FAE2-CB48-B6AF-599145010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E4046-1F2A-4549-875D-8B6B8B32A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EC362-F507-E74D-A2C6-C5E7696D8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7D965-AD9F-644D-9131-2745EC311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CBF72-9E7A-C148-95AB-B935E67E5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783083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46FE51-5627-FC4A-A9A8-42553B4EA8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B8741F-A682-2943-9C3F-0EF5CE5EC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6AE9C-D32B-0741-85DC-E155CB25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3E463-3A1C-6143-A147-7218C72C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D7D94-A99D-EB42-9BD5-192CF6015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533404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57925-613C-8F4C-898F-6D8E28BA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E8AEF-A169-0A42-A7FC-B7BFA281F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3F5BF-3B8F-A441-9A1E-787664CE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90D71-0132-B74F-AD43-4E63924C4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44F60-AD23-9B4A-85BC-49CF6F6F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406220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CD35F-2DE7-044D-9304-4D0E27C6B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14C52-09E4-0142-8C93-9205AFB92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60AB2-67FE-C342-BEE5-51174E49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DFC55-2E13-584D-9D9C-483FA1164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4BBE1-4D03-1848-9FAF-D2A30348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23643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897D9-C720-FB4C-99A6-E445499FC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FFF7A-6894-C343-8B2B-8CFB6B396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11E1F2-BB81-C84C-8A0E-597E1D6BD7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CFDE69-843F-2F45-A01D-7A6455D9A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EC541-CB0F-1447-A506-BD02C21E4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2364D8-2F86-5249-AC00-826CF62D6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377776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39618-D58A-3E49-8DBF-D185F900F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3A620-4AFC-9442-A00C-5510DF8CAD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34134F-3AB2-EB41-8F58-E4D3BED98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A31031-5110-B148-9012-2884EAD357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11604A-9105-DF44-B650-A1CDCA6DC6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653A2E-AE44-7C4F-AD8A-5F36F9C0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0CA3C9-D689-5B43-8F60-5DE3EB385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1D2C46-9E97-CA48-B838-A1DDA3155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15908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5520-22D4-3640-9D6F-597D86B9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0402F3-0F1B-F04F-8083-FE485CB3E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BE8DC6-F039-8F4F-B92C-661E778DE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092C0-3DBB-0C4D-B089-D6C4E4BC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756236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9A5E4A-1220-D446-BFF2-E1B1A29E5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970E6-167F-3A4C-9E6F-0D0471B4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90E22-C2AC-9449-9D85-E56E7D2FA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42659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90BD6-680C-F145-A915-786F60844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18EA1-3EA0-D141-8A9E-4B0E2D1C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F6717-0AE9-A949-B7AD-CBBECBA10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583AA-572B-E44C-BA53-CC26402E6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6B4A8-79E2-0A42-BF1C-E322E051C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163C5-04D9-D149-B649-5C57AA533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643353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19A20-09BC-224C-966B-185E6E82F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DE4764-B322-6D45-9B1F-7B7BC65DD6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ABEFD-5A6F-8643-923F-DEFDD3EE0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069A7-6823-6749-A5A0-441D11337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EFE2E-5D71-494E-B417-95968039D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D1E64-6BCA-7947-AE30-65C339C3F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763616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3945941-387D-394B-AB4A-8F41333371C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F7AC8-1812-A049-A6C6-68DF81168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5E004-3B16-8247-A495-FDDBB5542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16F0A-2448-D74F-A923-12E842E643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0EA87-86B7-834A-A87D-CEE75A2A3BFC}" type="datetimeFigureOut">
              <a:rPr lang="en-UA" smtClean="0"/>
              <a:t>10/24/2024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F9B30-A15F-DA40-8258-123C4CBC7D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01F1E-3986-CD43-A0EB-5C56A273E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88247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6A8F9-4B70-7344-BB17-971292C493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Налоги в жизни гражданина</a:t>
            </a:r>
            <a:endParaRPr lang="en-UA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7B0B40-7554-4F48-967E-E248A4DDE8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Как налоги влияют на экономику и повседневную жизнь</a:t>
            </a:r>
          </a:p>
          <a:p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942250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1" y="429921"/>
            <a:ext cx="10515600" cy="779463"/>
          </a:xfrm>
        </p:spPr>
        <p:txBody>
          <a:bodyPr>
            <a:normAutofit/>
          </a:bodyPr>
          <a:lstStyle/>
          <a:p>
            <a:r>
              <a:rPr lang="ru-RU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Подытожим: </a:t>
            </a:r>
            <a:r>
              <a:rPr lang="ru-RU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Роль налогов в жизни граждан</a:t>
            </a:r>
            <a:endParaRPr lang="en-UA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2569B6CD-7279-324C-A021-C547CA512538}"/>
              </a:ext>
            </a:extLst>
          </p:cNvPr>
          <p:cNvGrpSpPr/>
          <p:nvPr/>
        </p:nvGrpSpPr>
        <p:grpSpPr>
          <a:xfrm>
            <a:off x="2858424" y="1550569"/>
            <a:ext cx="1049867" cy="1049867"/>
            <a:chOff x="2597150" y="1689100"/>
            <a:chExt cx="787400" cy="787400"/>
          </a:xfr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16200000" scaled="1"/>
            <a:tileRect/>
          </a:gradFill>
        </p:grpSpPr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EAA7841C-7AA8-4243-B3BE-55D29526B254}"/>
                </a:ext>
              </a:extLst>
            </p:cNvPr>
            <p:cNvSpPr/>
            <p:nvPr/>
          </p:nvSpPr>
          <p:spPr>
            <a:xfrm>
              <a:off x="2597150" y="1689100"/>
              <a:ext cx="787400" cy="787400"/>
            </a:xfrm>
            <a:prstGeom prst="ellipse">
              <a:avLst/>
            </a:prstGeom>
            <a:grpFill/>
            <a:ln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Freeform: Shape 14">
              <a:extLst>
                <a:ext uri="{FF2B5EF4-FFF2-40B4-BE49-F238E27FC236}">
                  <a16:creationId xmlns:a16="http://schemas.microsoft.com/office/drawing/2014/main" id="{8F44946F-7A4F-0643-9CD2-9367F0AE9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75" y="1970605"/>
              <a:ext cx="286150" cy="224390"/>
            </a:xfrm>
            <a:custGeom>
              <a:avLst/>
              <a:gdLst/>
              <a:ahLst/>
              <a:cxnLst>
                <a:cxn ang="0">
                  <a:pos x="45" y="14"/>
                </a:cxn>
                <a:cxn ang="0">
                  <a:pos x="32" y="10"/>
                </a:cxn>
                <a:cxn ang="0">
                  <a:pos x="18" y="14"/>
                </a:cxn>
                <a:cxn ang="0">
                  <a:pos x="0" y="14"/>
                </a:cxn>
                <a:cxn ang="0">
                  <a:pos x="64" y="14"/>
                </a:cxn>
                <a:cxn ang="0">
                  <a:pos x="0" y="15"/>
                </a:cxn>
                <a:cxn ang="0">
                  <a:pos x="18" y="20"/>
                </a:cxn>
                <a:cxn ang="0">
                  <a:pos x="2" y="22"/>
                </a:cxn>
                <a:cxn ang="0">
                  <a:pos x="9" y="35"/>
                </a:cxn>
                <a:cxn ang="0">
                  <a:pos x="1" y="36"/>
                </a:cxn>
                <a:cxn ang="0">
                  <a:pos x="0" y="28"/>
                </a:cxn>
                <a:cxn ang="0">
                  <a:pos x="8" y="27"/>
                </a:cxn>
                <a:cxn ang="0">
                  <a:pos x="9" y="35"/>
                </a:cxn>
                <a:cxn ang="0">
                  <a:pos x="15" y="50"/>
                </a:cxn>
                <a:cxn ang="0">
                  <a:pos x="7" y="49"/>
                </a:cxn>
                <a:cxn ang="0">
                  <a:pos x="8" y="41"/>
                </a:cxn>
                <a:cxn ang="0">
                  <a:pos x="16" y="42"/>
                </a:cxn>
                <a:cxn ang="0">
                  <a:pos x="23" y="35"/>
                </a:cxn>
                <a:cxn ang="0">
                  <a:pos x="15" y="36"/>
                </a:cxn>
                <a:cxn ang="0">
                  <a:pos x="13" y="28"/>
                </a:cxn>
                <a:cxn ang="0">
                  <a:pos x="21" y="27"/>
                </a:cxn>
                <a:cxn ang="0">
                  <a:pos x="23" y="35"/>
                </a:cxn>
                <a:cxn ang="0">
                  <a:pos x="28" y="50"/>
                </a:cxn>
                <a:cxn ang="0">
                  <a:pos x="20" y="49"/>
                </a:cxn>
                <a:cxn ang="0">
                  <a:pos x="21" y="41"/>
                </a:cxn>
                <a:cxn ang="0">
                  <a:pos x="29" y="42"/>
                </a:cxn>
                <a:cxn ang="0">
                  <a:pos x="36" y="35"/>
                </a:cxn>
                <a:cxn ang="0">
                  <a:pos x="28" y="36"/>
                </a:cxn>
                <a:cxn ang="0">
                  <a:pos x="27" y="28"/>
                </a:cxn>
                <a:cxn ang="0">
                  <a:pos x="35" y="27"/>
                </a:cxn>
                <a:cxn ang="0">
                  <a:pos x="36" y="35"/>
                </a:cxn>
                <a:cxn ang="0">
                  <a:pos x="42" y="50"/>
                </a:cxn>
                <a:cxn ang="0">
                  <a:pos x="34" y="49"/>
                </a:cxn>
                <a:cxn ang="0">
                  <a:pos x="35" y="41"/>
                </a:cxn>
                <a:cxn ang="0">
                  <a:pos x="43" y="42"/>
                </a:cxn>
                <a:cxn ang="0">
                  <a:pos x="50" y="35"/>
                </a:cxn>
                <a:cxn ang="0">
                  <a:pos x="42" y="36"/>
                </a:cxn>
                <a:cxn ang="0">
                  <a:pos x="41" y="28"/>
                </a:cxn>
                <a:cxn ang="0">
                  <a:pos x="49" y="27"/>
                </a:cxn>
                <a:cxn ang="0">
                  <a:pos x="50" y="35"/>
                </a:cxn>
                <a:cxn ang="0">
                  <a:pos x="61" y="22"/>
                </a:cxn>
                <a:cxn ang="0">
                  <a:pos x="45" y="20"/>
                </a:cxn>
                <a:cxn ang="0">
                  <a:pos x="64" y="15"/>
                </a:cxn>
                <a:cxn ang="0">
                  <a:pos x="57" y="49"/>
                </a:cxn>
                <a:cxn ang="0">
                  <a:pos x="49" y="50"/>
                </a:cxn>
                <a:cxn ang="0">
                  <a:pos x="48" y="42"/>
                </a:cxn>
                <a:cxn ang="0">
                  <a:pos x="56" y="41"/>
                </a:cxn>
                <a:cxn ang="0">
                  <a:pos x="57" y="49"/>
                </a:cxn>
                <a:cxn ang="0">
                  <a:pos x="63" y="36"/>
                </a:cxn>
                <a:cxn ang="0">
                  <a:pos x="55" y="35"/>
                </a:cxn>
                <a:cxn ang="0">
                  <a:pos x="56" y="27"/>
                </a:cxn>
                <a:cxn ang="0">
                  <a:pos x="64" y="28"/>
                </a:cxn>
              </a:cxnLst>
              <a:rect l="0" t="0" r="r" b="b"/>
              <a:pathLst>
                <a:path w="64" h="50">
                  <a:moveTo>
                    <a:pt x="6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4" y="10"/>
                    <a:pt x="32" y="10"/>
                  </a:cubicBezTo>
                  <a:cubicBezTo>
                    <a:pt x="19" y="10"/>
                    <a:pt x="18" y="12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1"/>
                    <a:pt x="4" y="0"/>
                    <a:pt x="32" y="0"/>
                  </a:cubicBezTo>
                  <a:cubicBezTo>
                    <a:pt x="59" y="0"/>
                    <a:pt x="64" y="11"/>
                    <a:pt x="64" y="14"/>
                  </a:cubicBezTo>
                  <a:close/>
                  <a:moveTo>
                    <a:pt x="0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1"/>
                    <a:pt x="17" y="22"/>
                    <a:pt x="16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2"/>
                    <a:pt x="0" y="21"/>
                    <a:pt x="0" y="20"/>
                  </a:cubicBezTo>
                  <a:close/>
                  <a:moveTo>
                    <a:pt x="9" y="35"/>
                  </a:moveTo>
                  <a:cubicBezTo>
                    <a:pt x="9" y="36"/>
                    <a:pt x="8" y="36"/>
                    <a:pt x="8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9" y="27"/>
                    <a:pt x="9" y="28"/>
                  </a:cubicBezTo>
                  <a:lnTo>
                    <a:pt x="9" y="35"/>
                  </a:lnTo>
                  <a:close/>
                  <a:moveTo>
                    <a:pt x="16" y="49"/>
                  </a:moveTo>
                  <a:cubicBezTo>
                    <a:pt x="16" y="49"/>
                    <a:pt x="15" y="50"/>
                    <a:pt x="15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49"/>
                    <a:pt x="7" y="49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1"/>
                    <a:pt x="7" y="41"/>
                    <a:pt x="8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6" y="41"/>
                    <a:pt x="16" y="42"/>
                  </a:cubicBezTo>
                  <a:lnTo>
                    <a:pt x="16" y="49"/>
                  </a:lnTo>
                  <a:close/>
                  <a:moveTo>
                    <a:pt x="23" y="35"/>
                  </a:moveTo>
                  <a:cubicBezTo>
                    <a:pt x="23" y="36"/>
                    <a:pt x="22" y="36"/>
                    <a:pt x="2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4" y="36"/>
                    <a:pt x="13" y="36"/>
                    <a:pt x="13" y="35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7"/>
                    <a:pt x="14" y="27"/>
                    <a:pt x="15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2" y="27"/>
                    <a:pt x="23" y="27"/>
                    <a:pt x="23" y="28"/>
                  </a:cubicBezTo>
                  <a:lnTo>
                    <a:pt x="23" y="35"/>
                  </a:lnTo>
                  <a:close/>
                  <a:moveTo>
                    <a:pt x="29" y="49"/>
                  </a:moveTo>
                  <a:cubicBezTo>
                    <a:pt x="29" y="49"/>
                    <a:pt x="29" y="50"/>
                    <a:pt x="28" y="50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1"/>
                    <a:pt x="21" y="41"/>
                    <a:pt x="21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2"/>
                  </a:cubicBezTo>
                  <a:lnTo>
                    <a:pt x="29" y="49"/>
                  </a:lnTo>
                  <a:close/>
                  <a:moveTo>
                    <a:pt x="36" y="35"/>
                  </a:moveTo>
                  <a:cubicBezTo>
                    <a:pt x="36" y="36"/>
                    <a:pt x="36" y="36"/>
                    <a:pt x="35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7" y="36"/>
                    <a:pt x="27" y="35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8" y="27"/>
                    <a:pt x="28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8"/>
                  </a:cubicBezTo>
                  <a:lnTo>
                    <a:pt x="36" y="35"/>
                  </a:lnTo>
                  <a:close/>
                  <a:moveTo>
                    <a:pt x="43" y="49"/>
                  </a:moveTo>
                  <a:cubicBezTo>
                    <a:pt x="43" y="49"/>
                    <a:pt x="43" y="50"/>
                    <a:pt x="42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50"/>
                    <a:pt x="34" y="49"/>
                    <a:pt x="34" y="49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5" y="41"/>
                    <a:pt x="35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2"/>
                  </a:cubicBezTo>
                  <a:lnTo>
                    <a:pt x="43" y="49"/>
                  </a:lnTo>
                  <a:close/>
                  <a:moveTo>
                    <a:pt x="50" y="35"/>
                  </a:moveTo>
                  <a:cubicBezTo>
                    <a:pt x="50" y="36"/>
                    <a:pt x="50" y="36"/>
                    <a:pt x="49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6"/>
                    <a:pt x="41" y="36"/>
                    <a:pt x="41" y="3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7"/>
                    <a:pt x="41" y="27"/>
                    <a:pt x="42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8"/>
                  </a:cubicBezTo>
                  <a:lnTo>
                    <a:pt x="50" y="35"/>
                  </a:lnTo>
                  <a:close/>
                  <a:moveTo>
                    <a:pt x="64" y="20"/>
                  </a:moveTo>
                  <a:cubicBezTo>
                    <a:pt x="64" y="21"/>
                    <a:pt x="63" y="22"/>
                    <a:pt x="61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6" y="22"/>
                    <a:pt x="45" y="21"/>
                    <a:pt x="45" y="20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64" y="15"/>
                    <a:pt x="64" y="15"/>
                    <a:pt x="64" y="15"/>
                  </a:cubicBezTo>
                  <a:lnTo>
                    <a:pt x="64" y="20"/>
                  </a:lnTo>
                  <a:close/>
                  <a:moveTo>
                    <a:pt x="57" y="49"/>
                  </a:moveTo>
                  <a:cubicBezTo>
                    <a:pt x="57" y="49"/>
                    <a:pt x="56" y="50"/>
                    <a:pt x="56" y="50"/>
                  </a:cubicBezTo>
                  <a:cubicBezTo>
                    <a:pt x="49" y="50"/>
                    <a:pt x="49" y="50"/>
                    <a:pt x="49" y="50"/>
                  </a:cubicBezTo>
                  <a:cubicBezTo>
                    <a:pt x="48" y="50"/>
                    <a:pt x="48" y="49"/>
                    <a:pt x="48" y="49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1"/>
                    <a:pt x="48" y="41"/>
                    <a:pt x="49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7" y="41"/>
                    <a:pt x="57" y="42"/>
                  </a:cubicBezTo>
                  <a:lnTo>
                    <a:pt x="57" y="49"/>
                  </a:lnTo>
                  <a:close/>
                  <a:moveTo>
                    <a:pt x="64" y="35"/>
                  </a:moveTo>
                  <a:cubicBezTo>
                    <a:pt x="64" y="36"/>
                    <a:pt x="63" y="36"/>
                    <a:pt x="63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6"/>
                    <a:pt x="55" y="36"/>
                    <a:pt x="55" y="35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7"/>
                    <a:pt x="55" y="27"/>
                    <a:pt x="56" y="27"/>
                  </a:cubicBezTo>
                  <a:cubicBezTo>
                    <a:pt x="63" y="27"/>
                    <a:pt x="63" y="27"/>
                    <a:pt x="63" y="27"/>
                  </a:cubicBezTo>
                  <a:cubicBezTo>
                    <a:pt x="63" y="27"/>
                    <a:pt x="64" y="27"/>
                    <a:pt x="64" y="28"/>
                  </a:cubicBezTo>
                  <a:lnTo>
                    <a:pt x="64" y="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CA3F21DF-DE44-D64A-829B-CFD6B26BD38C}"/>
              </a:ext>
            </a:extLst>
          </p:cNvPr>
          <p:cNvGrpSpPr/>
          <p:nvPr/>
        </p:nvGrpSpPr>
        <p:grpSpPr>
          <a:xfrm>
            <a:off x="2603429" y="2612787"/>
            <a:ext cx="1547259" cy="1949967"/>
            <a:chOff x="1388111" y="2459015"/>
            <a:chExt cx="1219200" cy="1536522"/>
          </a:xfrm>
        </p:grpSpPr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8A785149-2749-5641-A210-DDE343C72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8111" y="2459015"/>
              <a:ext cx="1219200" cy="153652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2">
                <a:alpha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Freeform: Shape 19">
              <a:extLst>
                <a:ext uri="{FF2B5EF4-FFF2-40B4-BE49-F238E27FC236}">
                  <a16:creationId xmlns:a16="http://schemas.microsoft.com/office/drawing/2014/main" id="{6AE558C0-34E8-C847-9B2E-6909A08F1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030" y="3714750"/>
              <a:ext cx="233363" cy="180975"/>
            </a:xfrm>
            <a:custGeom>
              <a:avLst/>
              <a:gdLst/>
              <a:ahLst/>
              <a:cxnLst>
                <a:cxn ang="0">
                  <a:pos x="68" y="51"/>
                </a:cxn>
                <a:cxn ang="0">
                  <a:pos x="66" y="53"/>
                </a:cxn>
                <a:cxn ang="0">
                  <a:pos x="3" y="53"/>
                </a:cxn>
                <a:cxn ang="0">
                  <a:pos x="0" y="51"/>
                </a:cxn>
                <a:cxn ang="0">
                  <a:pos x="0" y="46"/>
                </a:cxn>
                <a:cxn ang="0">
                  <a:pos x="3" y="43"/>
                </a:cxn>
                <a:cxn ang="0">
                  <a:pos x="66" y="43"/>
                </a:cxn>
                <a:cxn ang="0">
                  <a:pos x="68" y="46"/>
                </a:cxn>
                <a:cxn ang="0">
                  <a:pos x="68" y="51"/>
                </a:cxn>
                <a:cxn ang="0">
                  <a:pos x="64" y="21"/>
                </a:cxn>
                <a:cxn ang="0">
                  <a:pos x="61" y="24"/>
                </a:cxn>
                <a:cxn ang="0">
                  <a:pos x="8" y="24"/>
                </a:cxn>
                <a:cxn ang="0">
                  <a:pos x="5" y="21"/>
                </a:cxn>
                <a:cxn ang="0">
                  <a:pos x="5" y="17"/>
                </a:cxn>
                <a:cxn ang="0">
                  <a:pos x="8" y="14"/>
                </a:cxn>
                <a:cxn ang="0">
                  <a:pos x="61" y="14"/>
                </a:cxn>
                <a:cxn ang="0">
                  <a:pos x="64" y="17"/>
                </a:cxn>
                <a:cxn ang="0">
                  <a:pos x="64" y="21"/>
                </a:cxn>
                <a:cxn ang="0">
                  <a:pos x="54" y="36"/>
                </a:cxn>
                <a:cxn ang="0">
                  <a:pos x="51" y="38"/>
                </a:cxn>
                <a:cxn ang="0">
                  <a:pos x="17" y="38"/>
                </a:cxn>
                <a:cxn ang="0">
                  <a:pos x="15" y="36"/>
                </a:cxn>
                <a:cxn ang="0">
                  <a:pos x="15" y="31"/>
                </a:cxn>
                <a:cxn ang="0">
                  <a:pos x="17" y="29"/>
                </a:cxn>
                <a:cxn ang="0">
                  <a:pos x="51" y="29"/>
                </a:cxn>
                <a:cxn ang="0">
                  <a:pos x="54" y="31"/>
                </a:cxn>
                <a:cxn ang="0">
                  <a:pos x="54" y="36"/>
                </a:cxn>
                <a:cxn ang="0">
                  <a:pos x="49" y="7"/>
                </a:cxn>
                <a:cxn ang="0">
                  <a:pos x="47" y="9"/>
                </a:cxn>
                <a:cxn ang="0">
                  <a:pos x="22" y="9"/>
                </a:cxn>
                <a:cxn ang="0">
                  <a:pos x="20" y="7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47" y="0"/>
                </a:cxn>
                <a:cxn ang="0">
                  <a:pos x="49" y="2"/>
                </a:cxn>
                <a:cxn ang="0">
                  <a:pos x="49" y="7"/>
                </a:cxn>
              </a:cxnLst>
              <a:rect l="0" t="0" r="r" b="b"/>
              <a:pathLst>
                <a:path w="68" h="53">
                  <a:moveTo>
                    <a:pt x="68" y="51"/>
                  </a:moveTo>
                  <a:cubicBezTo>
                    <a:pt x="68" y="52"/>
                    <a:pt x="67" y="53"/>
                    <a:pt x="66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4"/>
                    <a:pt x="2" y="43"/>
                    <a:pt x="3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7" y="43"/>
                    <a:pt x="68" y="44"/>
                    <a:pt x="68" y="46"/>
                  </a:cubicBezTo>
                  <a:lnTo>
                    <a:pt x="68" y="51"/>
                  </a:lnTo>
                  <a:close/>
                  <a:moveTo>
                    <a:pt x="64" y="21"/>
                  </a:moveTo>
                  <a:cubicBezTo>
                    <a:pt x="64" y="23"/>
                    <a:pt x="63" y="24"/>
                    <a:pt x="61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4"/>
                    <a:pt x="5" y="23"/>
                    <a:pt x="5" y="21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5"/>
                    <a:pt x="6" y="14"/>
                    <a:pt x="8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3" y="14"/>
                    <a:pt x="64" y="15"/>
                    <a:pt x="64" y="17"/>
                  </a:cubicBezTo>
                  <a:lnTo>
                    <a:pt x="64" y="21"/>
                  </a:lnTo>
                  <a:close/>
                  <a:moveTo>
                    <a:pt x="54" y="36"/>
                  </a:moveTo>
                  <a:cubicBezTo>
                    <a:pt x="54" y="37"/>
                    <a:pt x="53" y="38"/>
                    <a:pt x="51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38"/>
                    <a:pt x="15" y="37"/>
                    <a:pt x="15" y="36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0"/>
                    <a:pt x="16" y="29"/>
                    <a:pt x="17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3" y="29"/>
                    <a:pt x="54" y="30"/>
                    <a:pt x="54" y="31"/>
                  </a:cubicBezTo>
                  <a:lnTo>
                    <a:pt x="54" y="36"/>
                  </a:lnTo>
                  <a:close/>
                  <a:moveTo>
                    <a:pt x="49" y="7"/>
                  </a:moveTo>
                  <a:cubicBezTo>
                    <a:pt x="49" y="8"/>
                    <a:pt x="48" y="9"/>
                    <a:pt x="47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9"/>
                    <a:pt x="20" y="8"/>
                    <a:pt x="20" y="7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1" y="0"/>
                    <a:pt x="22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8" y="0"/>
                    <a:pt x="49" y="1"/>
                    <a:pt x="49" y="2"/>
                  </a:cubicBezTo>
                  <a:lnTo>
                    <a:pt x="49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0" name="Group 21">
            <a:extLst>
              <a:ext uri="{FF2B5EF4-FFF2-40B4-BE49-F238E27FC236}">
                <a16:creationId xmlns:a16="http://schemas.microsoft.com/office/drawing/2014/main" id="{B0FBDEA9-9723-5946-8C32-D2266FA37501}"/>
              </a:ext>
            </a:extLst>
          </p:cNvPr>
          <p:cNvGrpSpPr/>
          <p:nvPr/>
        </p:nvGrpSpPr>
        <p:grpSpPr>
          <a:xfrm>
            <a:off x="7799684" y="1577410"/>
            <a:ext cx="1049867" cy="1049867"/>
            <a:chOff x="4178300" y="1689100"/>
            <a:chExt cx="787400" cy="787400"/>
          </a:xfrm>
          <a:gradFill flip="none" rotWithShape="1">
            <a:gsLst>
              <a:gs pos="0">
                <a:srgbClr val="C1B19E">
                  <a:shade val="30000"/>
                  <a:satMod val="115000"/>
                </a:srgbClr>
              </a:gs>
              <a:gs pos="50000">
                <a:srgbClr val="C1B19E">
                  <a:shade val="67500"/>
                  <a:satMod val="115000"/>
                </a:srgbClr>
              </a:gs>
              <a:gs pos="100000">
                <a:srgbClr val="C1B19E">
                  <a:shade val="100000"/>
                  <a:satMod val="115000"/>
                </a:srgbClr>
              </a:gs>
            </a:gsLst>
            <a:lin ang="16200000" scaled="1"/>
            <a:tileRect/>
          </a:gradFill>
        </p:grpSpPr>
        <p:sp>
          <p:nvSpPr>
            <p:cNvPr id="23" name="Oval 24">
              <a:extLst>
                <a:ext uri="{FF2B5EF4-FFF2-40B4-BE49-F238E27FC236}">
                  <a16:creationId xmlns:a16="http://schemas.microsoft.com/office/drawing/2014/main" id="{4A2A5270-29A5-2D4C-A1D7-1C41B419E977}"/>
                </a:ext>
              </a:extLst>
            </p:cNvPr>
            <p:cNvSpPr/>
            <p:nvPr/>
          </p:nvSpPr>
          <p:spPr>
            <a:xfrm>
              <a:off x="4178300" y="1689100"/>
              <a:ext cx="787400" cy="787400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Freeform: Shape 23">
              <a:extLst>
                <a:ext uri="{FF2B5EF4-FFF2-40B4-BE49-F238E27FC236}">
                  <a16:creationId xmlns:a16="http://schemas.microsoft.com/office/drawing/2014/main" id="{02282448-A85A-9940-A4D3-13BC01695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954" y="1979868"/>
              <a:ext cx="284092" cy="205864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2" y="44"/>
                </a:cxn>
                <a:cxn ang="0">
                  <a:pos x="61" y="45"/>
                </a:cxn>
                <a:cxn ang="0">
                  <a:pos x="60" y="44"/>
                </a:cxn>
                <a:cxn ang="0">
                  <a:pos x="45" y="30"/>
                </a:cxn>
                <a:cxn ang="0">
                  <a:pos x="45" y="36"/>
                </a:cxn>
                <a:cxn ang="0">
                  <a:pos x="35" y="46"/>
                </a:cxn>
                <a:cxn ang="0">
                  <a:pos x="10" y="46"/>
                </a:cxn>
                <a:cxn ang="0">
                  <a:pos x="0" y="36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35" y="0"/>
                </a:cxn>
                <a:cxn ang="0">
                  <a:pos x="45" y="10"/>
                </a:cxn>
                <a:cxn ang="0">
                  <a:pos x="45" y="16"/>
                </a:cxn>
                <a:cxn ang="0">
                  <a:pos x="60" y="2"/>
                </a:cxn>
                <a:cxn ang="0">
                  <a:pos x="61" y="1"/>
                </a:cxn>
                <a:cxn ang="0">
                  <a:pos x="62" y="1"/>
                </a:cxn>
                <a:cxn ang="0">
                  <a:pos x="64" y="4"/>
                </a:cxn>
                <a:cxn ang="0">
                  <a:pos x="64" y="42"/>
                </a:cxn>
              </a:cxnLst>
              <a:rect l="0" t="0" r="r" b="b"/>
              <a:pathLst>
                <a:path w="64" h="46">
                  <a:moveTo>
                    <a:pt x="64" y="42"/>
                  </a:moveTo>
                  <a:cubicBezTo>
                    <a:pt x="64" y="43"/>
                    <a:pt x="63" y="44"/>
                    <a:pt x="62" y="44"/>
                  </a:cubicBezTo>
                  <a:cubicBezTo>
                    <a:pt x="62" y="45"/>
                    <a:pt x="62" y="45"/>
                    <a:pt x="61" y="45"/>
                  </a:cubicBezTo>
                  <a:cubicBezTo>
                    <a:pt x="61" y="45"/>
                    <a:pt x="60" y="44"/>
                    <a:pt x="60" y="44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41"/>
                    <a:pt x="41" y="46"/>
                    <a:pt x="35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4" y="46"/>
                    <a:pt x="0" y="41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5" y="5"/>
                    <a:pt x="45" y="10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1"/>
                    <a:pt x="61" y="1"/>
                    <a:pt x="61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2"/>
                    <a:pt x="64" y="3"/>
                    <a:pt x="64" y="4"/>
                  </a:cubicBezTo>
                  <a:lnTo>
                    <a:pt x="64" y="4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5" name="Group 26">
            <a:extLst>
              <a:ext uri="{FF2B5EF4-FFF2-40B4-BE49-F238E27FC236}">
                <a16:creationId xmlns:a16="http://schemas.microsoft.com/office/drawing/2014/main" id="{AA51DE34-B574-204E-A4F5-DF0421DDFD28}"/>
              </a:ext>
            </a:extLst>
          </p:cNvPr>
          <p:cNvGrpSpPr/>
          <p:nvPr/>
        </p:nvGrpSpPr>
        <p:grpSpPr>
          <a:xfrm>
            <a:off x="7544689" y="2639628"/>
            <a:ext cx="1547259" cy="1949967"/>
            <a:chOff x="1388111" y="2459015"/>
            <a:chExt cx="1219200" cy="1536522"/>
          </a:xfrm>
        </p:grpSpPr>
        <p:sp>
          <p:nvSpPr>
            <p:cNvPr id="26" name="Freeform: Shape 27">
              <a:extLst>
                <a:ext uri="{FF2B5EF4-FFF2-40B4-BE49-F238E27FC236}">
                  <a16:creationId xmlns:a16="http://schemas.microsoft.com/office/drawing/2014/main" id="{F3DF0746-20EF-E149-AC81-64E68D38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8111" y="2459015"/>
              <a:ext cx="1219200" cy="153652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3">
                <a:alpha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227E1181-394E-B348-B948-D79DB93838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030" y="3714750"/>
              <a:ext cx="233363" cy="180975"/>
            </a:xfrm>
            <a:custGeom>
              <a:avLst/>
              <a:gdLst/>
              <a:ahLst/>
              <a:cxnLst>
                <a:cxn ang="0">
                  <a:pos x="68" y="51"/>
                </a:cxn>
                <a:cxn ang="0">
                  <a:pos x="66" y="53"/>
                </a:cxn>
                <a:cxn ang="0">
                  <a:pos x="3" y="53"/>
                </a:cxn>
                <a:cxn ang="0">
                  <a:pos x="0" y="51"/>
                </a:cxn>
                <a:cxn ang="0">
                  <a:pos x="0" y="46"/>
                </a:cxn>
                <a:cxn ang="0">
                  <a:pos x="3" y="43"/>
                </a:cxn>
                <a:cxn ang="0">
                  <a:pos x="66" y="43"/>
                </a:cxn>
                <a:cxn ang="0">
                  <a:pos x="68" y="46"/>
                </a:cxn>
                <a:cxn ang="0">
                  <a:pos x="68" y="51"/>
                </a:cxn>
                <a:cxn ang="0">
                  <a:pos x="64" y="21"/>
                </a:cxn>
                <a:cxn ang="0">
                  <a:pos x="61" y="24"/>
                </a:cxn>
                <a:cxn ang="0">
                  <a:pos x="8" y="24"/>
                </a:cxn>
                <a:cxn ang="0">
                  <a:pos x="5" y="21"/>
                </a:cxn>
                <a:cxn ang="0">
                  <a:pos x="5" y="17"/>
                </a:cxn>
                <a:cxn ang="0">
                  <a:pos x="8" y="14"/>
                </a:cxn>
                <a:cxn ang="0">
                  <a:pos x="61" y="14"/>
                </a:cxn>
                <a:cxn ang="0">
                  <a:pos x="64" y="17"/>
                </a:cxn>
                <a:cxn ang="0">
                  <a:pos x="64" y="21"/>
                </a:cxn>
                <a:cxn ang="0">
                  <a:pos x="54" y="36"/>
                </a:cxn>
                <a:cxn ang="0">
                  <a:pos x="51" y="38"/>
                </a:cxn>
                <a:cxn ang="0">
                  <a:pos x="17" y="38"/>
                </a:cxn>
                <a:cxn ang="0">
                  <a:pos x="15" y="36"/>
                </a:cxn>
                <a:cxn ang="0">
                  <a:pos x="15" y="31"/>
                </a:cxn>
                <a:cxn ang="0">
                  <a:pos x="17" y="29"/>
                </a:cxn>
                <a:cxn ang="0">
                  <a:pos x="51" y="29"/>
                </a:cxn>
                <a:cxn ang="0">
                  <a:pos x="54" y="31"/>
                </a:cxn>
                <a:cxn ang="0">
                  <a:pos x="54" y="36"/>
                </a:cxn>
                <a:cxn ang="0">
                  <a:pos x="49" y="7"/>
                </a:cxn>
                <a:cxn ang="0">
                  <a:pos x="47" y="9"/>
                </a:cxn>
                <a:cxn ang="0">
                  <a:pos x="22" y="9"/>
                </a:cxn>
                <a:cxn ang="0">
                  <a:pos x="20" y="7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47" y="0"/>
                </a:cxn>
                <a:cxn ang="0">
                  <a:pos x="49" y="2"/>
                </a:cxn>
                <a:cxn ang="0">
                  <a:pos x="49" y="7"/>
                </a:cxn>
              </a:cxnLst>
              <a:rect l="0" t="0" r="r" b="b"/>
              <a:pathLst>
                <a:path w="68" h="53">
                  <a:moveTo>
                    <a:pt x="68" y="51"/>
                  </a:moveTo>
                  <a:cubicBezTo>
                    <a:pt x="68" y="52"/>
                    <a:pt x="67" y="53"/>
                    <a:pt x="66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4"/>
                    <a:pt x="2" y="43"/>
                    <a:pt x="3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7" y="43"/>
                    <a:pt x="68" y="44"/>
                    <a:pt x="68" y="46"/>
                  </a:cubicBezTo>
                  <a:lnTo>
                    <a:pt x="68" y="51"/>
                  </a:lnTo>
                  <a:close/>
                  <a:moveTo>
                    <a:pt x="64" y="21"/>
                  </a:moveTo>
                  <a:cubicBezTo>
                    <a:pt x="64" y="23"/>
                    <a:pt x="63" y="24"/>
                    <a:pt x="61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4"/>
                    <a:pt x="5" y="23"/>
                    <a:pt x="5" y="21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5"/>
                    <a:pt x="6" y="14"/>
                    <a:pt x="8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3" y="14"/>
                    <a:pt x="64" y="15"/>
                    <a:pt x="64" y="17"/>
                  </a:cubicBezTo>
                  <a:lnTo>
                    <a:pt x="64" y="21"/>
                  </a:lnTo>
                  <a:close/>
                  <a:moveTo>
                    <a:pt x="54" y="36"/>
                  </a:moveTo>
                  <a:cubicBezTo>
                    <a:pt x="54" y="37"/>
                    <a:pt x="53" y="38"/>
                    <a:pt x="51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38"/>
                    <a:pt x="15" y="37"/>
                    <a:pt x="15" y="36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0"/>
                    <a:pt x="16" y="29"/>
                    <a:pt x="17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3" y="29"/>
                    <a:pt x="54" y="30"/>
                    <a:pt x="54" y="31"/>
                  </a:cubicBezTo>
                  <a:lnTo>
                    <a:pt x="54" y="36"/>
                  </a:lnTo>
                  <a:close/>
                  <a:moveTo>
                    <a:pt x="49" y="7"/>
                  </a:moveTo>
                  <a:cubicBezTo>
                    <a:pt x="49" y="8"/>
                    <a:pt x="48" y="9"/>
                    <a:pt x="47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9"/>
                    <a:pt x="20" y="8"/>
                    <a:pt x="20" y="7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1" y="0"/>
                    <a:pt x="22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8" y="0"/>
                    <a:pt x="49" y="1"/>
                    <a:pt x="49" y="2"/>
                  </a:cubicBezTo>
                  <a:lnTo>
                    <a:pt x="49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47" name="Group 68">
            <a:extLst>
              <a:ext uri="{FF2B5EF4-FFF2-40B4-BE49-F238E27FC236}">
                <a16:creationId xmlns:a16="http://schemas.microsoft.com/office/drawing/2014/main" id="{74CACE81-2F63-D24B-B553-AB8D48C430F5}"/>
              </a:ext>
            </a:extLst>
          </p:cNvPr>
          <p:cNvGrpSpPr/>
          <p:nvPr/>
        </p:nvGrpSpPr>
        <p:grpSpPr>
          <a:xfrm>
            <a:off x="2425457" y="4675905"/>
            <a:ext cx="2199360" cy="1897664"/>
            <a:chOff x="3061914" y="4676741"/>
            <a:chExt cx="2199360" cy="1897664"/>
          </a:xfrm>
        </p:grpSpPr>
        <p:sp>
          <p:nvSpPr>
            <p:cNvPr id="48" name="TextBox 52">
              <a:extLst>
                <a:ext uri="{FF2B5EF4-FFF2-40B4-BE49-F238E27FC236}">
                  <a16:creationId xmlns:a16="http://schemas.microsoft.com/office/drawing/2014/main" id="{C7F2AE0E-136B-DB49-981C-B5DAA42D8145}"/>
                </a:ext>
              </a:extLst>
            </p:cNvPr>
            <p:cNvSpPr txBox="1"/>
            <p:nvPr/>
          </p:nvSpPr>
          <p:spPr>
            <a:xfrm>
              <a:off x="3197201" y="4676741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r>
                <a:rPr lang="ru-RU" b="1" dirty="0"/>
                <a:t>1. Влияние налогов на жизнь гражданина</a:t>
              </a:r>
              <a:endParaRPr lang="ru-RU" dirty="0"/>
            </a:p>
          </p:txBody>
        </p:sp>
        <p:sp>
          <p:nvSpPr>
            <p:cNvPr id="49" name="TextBox 53">
              <a:extLst>
                <a:ext uri="{FF2B5EF4-FFF2-40B4-BE49-F238E27FC236}">
                  <a16:creationId xmlns:a16="http://schemas.microsoft.com/office/drawing/2014/main" id="{6F5DD0EB-05AA-934E-A5D1-7B81C5B3F078}"/>
                </a:ext>
              </a:extLst>
            </p:cNvPr>
            <p:cNvSpPr txBox="1">
              <a:spLocks/>
            </p:cNvSpPr>
            <p:nvPr/>
          </p:nvSpPr>
          <p:spPr>
            <a:xfrm>
              <a:off x="3061914" y="5073727"/>
              <a:ext cx="2199360" cy="150067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ru-RU" sz="1100" b="1" dirty="0" smtClean="0"/>
                <a:t>1)Экономические </a:t>
              </a:r>
              <a:r>
                <a:rPr lang="ru-RU" sz="1100" b="1" dirty="0"/>
                <a:t>и социальные </a:t>
              </a:r>
              <a:r>
                <a:rPr lang="ru-RU" sz="1100" b="1" dirty="0" smtClean="0"/>
                <a:t>последствия</a:t>
              </a:r>
              <a:r>
                <a:rPr lang="ru-RU" sz="1100" dirty="0" smtClean="0"/>
                <a:t>.</a:t>
              </a:r>
            </a:p>
            <a:p>
              <a:pPr>
                <a:lnSpc>
                  <a:spcPct val="120000"/>
                </a:lnSpc>
              </a:pPr>
              <a:r>
                <a:rPr lang="ru-RU" sz="1100" b="1" dirty="0" smtClean="0"/>
                <a:t>2)</a:t>
              </a:r>
              <a:r>
                <a:rPr lang="ru-RU" sz="1100" b="1" dirty="0"/>
                <a:t> Налоги как инструмент социальной </a:t>
              </a:r>
              <a:r>
                <a:rPr lang="ru-RU" sz="1100" b="1" dirty="0" smtClean="0"/>
                <a:t>справедливости</a:t>
              </a:r>
            </a:p>
            <a:p>
              <a:pPr>
                <a:lnSpc>
                  <a:spcPct val="120000"/>
                </a:lnSpc>
              </a:pPr>
              <a:r>
                <a:rPr lang="ru-RU" altLang="zh-CN" sz="1100" dirty="0" smtClean="0">
                  <a:cs typeface="+mn-ea"/>
                  <a:sym typeface="+mn-lt"/>
                </a:rPr>
                <a:t>3)</a:t>
              </a:r>
              <a:r>
                <a:rPr lang="ru-RU" sz="1100" b="1" dirty="0"/>
                <a:t> Проблемы и перспективы развития налоговой системы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</p:grpSp>
      <p:grpSp>
        <p:nvGrpSpPr>
          <p:cNvPr id="50" name="Group 69">
            <a:extLst>
              <a:ext uri="{FF2B5EF4-FFF2-40B4-BE49-F238E27FC236}">
                <a16:creationId xmlns:a16="http://schemas.microsoft.com/office/drawing/2014/main" id="{C77AF43E-E00B-C14E-808B-CF65F354E918}"/>
              </a:ext>
            </a:extLst>
          </p:cNvPr>
          <p:cNvGrpSpPr/>
          <p:nvPr/>
        </p:nvGrpSpPr>
        <p:grpSpPr>
          <a:xfrm>
            <a:off x="7126015" y="4686069"/>
            <a:ext cx="2090296" cy="1417893"/>
            <a:chOff x="4891103" y="4682887"/>
            <a:chExt cx="2090296" cy="1417893"/>
          </a:xfrm>
        </p:grpSpPr>
        <p:sp>
          <p:nvSpPr>
            <p:cNvPr id="51" name="TextBox 55">
              <a:extLst>
                <a:ext uri="{FF2B5EF4-FFF2-40B4-BE49-F238E27FC236}">
                  <a16:creationId xmlns:a16="http://schemas.microsoft.com/office/drawing/2014/main" id="{08524556-A9A8-D142-A96A-DAFF189696AF}"/>
                </a:ext>
              </a:extLst>
            </p:cNvPr>
            <p:cNvSpPr txBox="1"/>
            <p:nvPr/>
          </p:nvSpPr>
          <p:spPr>
            <a:xfrm>
              <a:off x="5279685" y="4682887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r>
                <a:rPr lang="ru-RU" b="1" dirty="0"/>
                <a:t>2. Личное отношение к налогам</a:t>
              </a:r>
              <a:endParaRPr lang="ru-RU" dirty="0"/>
            </a:p>
          </p:txBody>
        </p:sp>
        <p:sp>
          <p:nvSpPr>
            <p:cNvPr id="52" name="TextBox 56">
              <a:extLst>
                <a:ext uri="{FF2B5EF4-FFF2-40B4-BE49-F238E27FC236}">
                  <a16:creationId xmlns:a16="http://schemas.microsoft.com/office/drawing/2014/main" id="{72C33E5D-0FB5-C34F-8C2B-111D8A825F55}"/>
                </a:ext>
              </a:extLst>
            </p:cNvPr>
            <p:cNvSpPr txBox="1">
              <a:spLocks/>
            </p:cNvSpPr>
            <p:nvPr/>
          </p:nvSpPr>
          <p:spPr>
            <a:xfrm>
              <a:off x="4891103" y="5132747"/>
              <a:ext cx="2090296" cy="968033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ru-RU" altLang="zh-CN" sz="1100" dirty="0" smtClean="0">
                  <a:cs typeface="+mn-ea"/>
                  <a:sym typeface="+mn-lt"/>
                </a:rPr>
                <a:t>1)</a:t>
              </a:r>
              <a:r>
                <a:rPr lang="ru-RU" sz="1100" b="1" dirty="0"/>
                <a:t> Почему важно платить налоги</a:t>
              </a:r>
              <a:r>
                <a:rPr lang="ru-RU" sz="1100" dirty="0"/>
                <a:t>. </a:t>
              </a:r>
              <a:r>
                <a:rPr lang="ru-RU" sz="1100" b="1" dirty="0" smtClean="0"/>
                <a:t/>
              </a:r>
              <a:br>
                <a:rPr lang="ru-RU" sz="1100" b="1" dirty="0" smtClean="0"/>
              </a:br>
              <a:r>
                <a:rPr lang="ru-RU" sz="1100" b="1" dirty="0" smtClean="0"/>
                <a:t>2)</a:t>
              </a:r>
              <a:r>
                <a:rPr lang="ru-RU" sz="1100" b="1" dirty="0"/>
                <a:t> Ответственность каждого гражданина в поддержании функционирования государства</a:t>
              </a:r>
              <a:r>
                <a:rPr lang="ru-RU" sz="1100" dirty="0"/>
                <a:t>.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55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5"/>
          <p:cNvSpPr txBox="1"/>
          <p:nvPr/>
        </p:nvSpPr>
        <p:spPr>
          <a:xfrm>
            <a:off x="399225" y="2118951"/>
            <a:ext cx="6373200" cy="29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0003"/>
              </a:lnSpc>
            </a:pPr>
            <a:r>
              <a:rPr lang="ru" sz="2533" b="1">
                <a:solidFill>
                  <a:srgbClr val="2A3E5C"/>
                </a:solidFill>
                <a:latin typeface="Montserrat"/>
                <a:ea typeface="Montserrat"/>
                <a:cs typeface="Montserrat"/>
                <a:sym typeface="Montserrat"/>
              </a:rPr>
              <a:t>"Налоги — это цена, которую мы платим за цивилизованное общество."</a:t>
            </a:r>
            <a:endParaRPr sz="2533" b="1">
              <a:solidFill>
                <a:srgbClr val="2A3E5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lnSpc>
                <a:spcPct val="120003"/>
              </a:lnSpc>
            </a:pPr>
            <a:r>
              <a:rPr lang="ru" sz="1467" b="1">
                <a:solidFill>
                  <a:srgbClr val="2A3E5C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" sz="1467" b="1">
                <a:solidFill>
                  <a:srgbClr val="2A3E5C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467" i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Оливер Уэнделл Холмс младший, судья Верховного суда США</a:t>
            </a:r>
            <a:endParaRPr sz="1467" i="1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>
              <a:lnSpc>
                <a:spcPct val="120003"/>
              </a:lnSpc>
            </a:pPr>
            <a:endParaRPr sz="3067" b="1">
              <a:solidFill>
                <a:srgbClr val="2A3E5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lnSpc>
                <a:spcPct val="120003"/>
              </a:lnSpc>
            </a:pPr>
            <a:endParaRPr sz="3067" b="1"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lnSpc>
                <a:spcPct val="120003"/>
              </a:lnSpc>
            </a:pPr>
            <a:endParaRPr sz="3067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65"/>
          <p:cNvSpPr txBox="1"/>
          <p:nvPr/>
        </p:nvSpPr>
        <p:spPr>
          <a:xfrm>
            <a:off x="547576" y="4721100"/>
            <a:ext cx="6225200" cy="3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40014"/>
              </a:lnSpc>
            </a:pPr>
            <a:endParaRPr sz="2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88" name="Google Shape;38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225" y="1279675"/>
            <a:ext cx="686875" cy="68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8049" y="1062951"/>
            <a:ext cx="2629852" cy="3847997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65"/>
          <p:cNvSpPr txBox="1"/>
          <p:nvPr/>
        </p:nvSpPr>
        <p:spPr>
          <a:xfrm>
            <a:off x="0" y="6358500"/>
            <a:ext cx="632000" cy="14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7" tIns="34267" rIns="68567" bIns="34267" anchor="t" anchorCtr="0">
            <a:noAutofit/>
          </a:bodyPr>
          <a:lstStyle/>
          <a:p>
            <a:pPr algn="ctr">
              <a:buSzPts val="600"/>
            </a:pPr>
            <a:r>
              <a:rPr lang="ru" sz="2267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13</a:t>
            </a:r>
            <a:endParaRPr sz="2267">
              <a:solidFill>
                <a:srgbClr val="D9D9D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60290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400" b="1" dirty="0" smtClean="0">
                <a:solidFill>
                  <a:schemeClr val="accent1"/>
                </a:solidFill>
              </a:rPr>
              <a:t>Понятие </a:t>
            </a:r>
            <a:r>
              <a:rPr lang="ru-RU" sz="2400" b="1" dirty="0">
                <a:solidFill>
                  <a:schemeClr val="accent1"/>
                </a:solidFill>
              </a:rPr>
              <a:t>налогов</a:t>
            </a:r>
            <a:r>
              <a:rPr lang="ru-RU" sz="2400" dirty="0">
                <a:solidFill>
                  <a:schemeClr val="accent1"/>
                </a:solidFill>
              </a:rPr>
              <a:t/>
            </a:r>
            <a:br>
              <a:rPr lang="ru-RU" sz="2400" dirty="0">
                <a:solidFill>
                  <a:schemeClr val="accent1"/>
                </a:solidFill>
              </a:rPr>
            </a:br>
            <a:endParaRPr lang="ru-RU" sz="2400" dirty="0">
              <a:solidFill>
                <a:schemeClr val="accent1"/>
              </a:solidFill>
            </a:endParaRPr>
          </a:p>
        </p:txBody>
      </p:sp>
      <p:cxnSp>
        <p:nvCxnSpPr>
          <p:cNvPr id="48" name="Google Shape;270;p57"/>
          <p:cNvCxnSpPr/>
          <p:nvPr/>
        </p:nvCxnSpPr>
        <p:spPr>
          <a:xfrm flipV="1">
            <a:off x="840343" y="2276204"/>
            <a:ext cx="1" cy="2666286"/>
          </a:xfrm>
          <a:prstGeom prst="straightConnector1">
            <a:avLst/>
          </a:prstGeom>
          <a:noFill/>
          <a:ln w="76200" cap="flat" cmpd="sng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270;p57"/>
          <p:cNvCxnSpPr/>
          <p:nvPr/>
        </p:nvCxnSpPr>
        <p:spPr>
          <a:xfrm flipH="1" flipV="1">
            <a:off x="4647957" y="2277200"/>
            <a:ext cx="7882" cy="2665290"/>
          </a:xfrm>
          <a:prstGeom prst="straightConnector1">
            <a:avLst/>
          </a:prstGeom>
          <a:noFill/>
          <a:ln w="76200" cap="flat" cmpd="sng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270;p57"/>
          <p:cNvCxnSpPr/>
          <p:nvPr/>
        </p:nvCxnSpPr>
        <p:spPr>
          <a:xfrm flipH="1" flipV="1">
            <a:off x="8663374" y="2296481"/>
            <a:ext cx="8367" cy="2625731"/>
          </a:xfrm>
          <a:prstGeom prst="straightConnector1">
            <a:avLst/>
          </a:prstGeom>
          <a:noFill/>
          <a:ln w="76200" cap="flat" cmpd="sng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/>
          <p:cNvSpPr txBox="1"/>
          <p:nvPr/>
        </p:nvSpPr>
        <p:spPr>
          <a:xfrm>
            <a:off x="1012087" y="2198463"/>
            <a:ext cx="280149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b="1" dirty="0"/>
              <a:t>Определение налога</a:t>
            </a:r>
            <a:r>
              <a:rPr lang="ru-RU" dirty="0"/>
              <a:t>: </a:t>
            </a:r>
            <a:r>
              <a:rPr lang="ru-RU" sz="1600" b="1" dirty="0">
                <a:solidFill>
                  <a:srgbClr val="2A3E5C"/>
                </a:solidFill>
                <a:latin typeface="Montserrat"/>
                <a:ea typeface="Montserrat"/>
                <a:cs typeface="Montserrat"/>
              </a:rPr>
              <a:t>Налог — это обязательный, безвозмездный платёж, который взимается с организаций и физических лиц для обеспечения финансовой деятельности государства​ .</a:t>
            </a:r>
          </a:p>
          <a:p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4655839" y="2198463"/>
            <a:ext cx="314259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b="1" dirty="0"/>
              <a:t>Роль налогов в государстве</a:t>
            </a:r>
            <a:r>
              <a:rPr lang="ru-RU" dirty="0"/>
              <a:t>: </a:t>
            </a:r>
            <a:r>
              <a:rPr lang="ru-RU" sz="1600" b="1" dirty="0">
                <a:solidFill>
                  <a:srgbClr val="2A3E5C"/>
                </a:solidFill>
                <a:latin typeface="Montserrat"/>
                <a:ea typeface="Montserrat"/>
                <a:cs typeface="Montserrat"/>
              </a:rPr>
              <a:t>Налоги — основной источник доходов государства, обеспечивающий финансирование социальных программ, здравоохранения, обороны и других сфер</a:t>
            </a:r>
            <a:r>
              <a:rPr lang="ru-RU" sz="1900" b="1" dirty="0">
                <a:solidFill>
                  <a:srgbClr val="2A3E5C"/>
                </a:solidFill>
                <a:latin typeface="Montserrat"/>
                <a:ea typeface="Montserrat"/>
                <a:cs typeface="Montserrat"/>
              </a:rPr>
              <a:t>​ .</a:t>
            </a:r>
          </a:p>
          <a:p>
            <a:endParaRPr lang="ru-RU" sz="1900" b="1" dirty="0">
              <a:solidFill>
                <a:srgbClr val="2A3E5C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22130" y="2203974"/>
            <a:ext cx="342900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b="1" dirty="0"/>
              <a:t>История налогообложения</a:t>
            </a:r>
            <a:r>
              <a:rPr lang="ru-RU" dirty="0"/>
              <a:t>: В </a:t>
            </a:r>
            <a:r>
              <a:rPr lang="ru-RU" sz="1600" b="1" dirty="0">
                <a:solidFill>
                  <a:srgbClr val="2A3E5C"/>
                </a:solidFill>
                <a:latin typeface="Montserrat"/>
                <a:ea typeface="Montserrat"/>
                <a:cs typeface="Montserrat"/>
              </a:rPr>
              <a:t>России налоги начали формироваться в IX веке. Налоговая система развивалась через реформы Ивана III и Петра I, внедрение прямых и косвенных налогов, что способствовало укреплению государства​ ​ .</a:t>
            </a:r>
          </a:p>
        </p:txBody>
      </p:sp>
    </p:spTree>
    <p:extLst>
      <p:ext uri="{BB962C8B-B14F-4D97-AF65-F5344CB8AC3E}">
        <p14:creationId xmlns:p14="http://schemas.microsoft.com/office/powerpoint/2010/main" val="145397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03;p60"/>
          <p:cNvSpPr txBox="1"/>
          <p:nvPr/>
        </p:nvSpPr>
        <p:spPr>
          <a:xfrm>
            <a:off x="903712" y="2401137"/>
            <a:ext cx="4779900" cy="22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b="1" dirty="0">
                <a:solidFill>
                  <a:srgbClr val="2A3E5C"/>
                </a:solidFill>
                <a:latin typeface="Montserrat"/>
                <a:ea typeface="Montserrat"/>
                <a:cs typeface="Montserrat"/>
                <a:sym typeface="Montserrat"/>
              </a:rPr>
              <a:t>"В этом мире нет ничего </a:t>
            </a:r>
            <a:r>
              <a:rPr lang="ru" sz="1900" b="1" dirty="0">
                <a:solidFill>
                  <a:srgbClr val="364965"/>
                </a:solidFill>
                <a:latin typeface="Montserrat"/>
                <a:ea typeface="Montserrat"/>
                <a:cs typeface="Montserrat"/>
                <a:sym typeface="Montserrat"/>
              </a:rPr>
              <a:t>определенного</a:t>
            </a:r>
            <a:r>
              <a:rPr lang="ru" sz="1900" b="1" dirty="0">
                <a:solidFill>
                  <a:srgbClr val="2A3E5C"/>
                </a:solidFill>
                <a:latin typeface="Montserrat"/>
                <a:ea typeface="Montserrat"/>
                <a:cs typeface="Montserrat"/>
                <a:sym typeface="Montserrat"/>
              </a:rPr>
              <a:t>, кроме смерти и налогов."</a:t>
            </a:r>
            <a:endParaRPr sz="1900" b="1" i="0" u="none" strike="noStrike" cap="none" dirty="0">
              <a:solidFill>
                <a:srgbClr val="2A3E5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b="1" i="0" u="none" strike="noStrike" cap="none" dirty="0">
                <a:solidFill>
                  <a:srgbClr val="2A3E5C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" sz="1100" b="1" i="0" u="none" strike="noStrike" cap="none" dirty="0">
                <a:solidFill>
                  <a:srgbClr val="2A3E5C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100" i="1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Бенджамин Франклин, американский политик и ученый</a:t>
            </a:r>
            <a:endParaRPr sz="1100" i="1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1" dirty="0">
              <a:solidFill>
                <a:srgbClr val="2A3E5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" name="Google Shape;305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06391" y="1669204"/>
            <a:ext cx="515156" cy="515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30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6917" y="1506660"/>
            <a:ext cx="3188228" cy="39797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071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C9C45-5498-884F-B1E1-489210D4F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 Цель налогообложения</a:t>
            </a:r>
            <a:endParaRPr lang="ru-RU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63" name="组合 43">
            <a:extLst>
              <a:ext uri="{FF2B5EF4-FFF2-40B4-BE49-F238E27FC236}">
                <a16:creationId xmlns:a16="http://schemas.microsoft.com/office/drawing/2014/main" id="{B29E5567-C76F-3C45-8557-7FFE041FE30F}"/>
              </a:ext>
            </a:extLst>
          </p:cNvPr>
          <p:cNvGrpSpPr/>
          <p:nvPr/>
        </p:nvGrpSpPr>
        <p:grpSpPr>
          <a:xfrm>
            <a:off x="4679824" y="2313816"/>
            <a:ext cx="3329201" cy="3327668"/>
            <a:chOff x="3347856" y="1888809"/>
            <a:chExt cx="2663825" cy="2662237"/>
          </a:xfrm>
          <a:solidFill>
            <a:schemeClr val="bg1">
              <a:lumMod val="95000"/>
            </a:schemeClr>
          </a:solidFill>
        </p:grpSpPr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81FDF239-07A1-0149-8D22-FD607EDC3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7856" y="1888809"/>
              <a:ext cx="2663825" cy="2662237"/>
            </a:xfrm>
            <a:custGeom>
              <a:avLst/>
              <a:gdLst>
                <a:gd name="T0" fmla="*/ 0 w 986"/>
                <a:gd name="T1" fmla="*/ 817 h 986"/>
                <a:gd name="T2" fmla="*/ 75 w 986"/>
                <a:gd name="T3" fmla="*/ 741 h 986"/>
                <a:gd name="T4" fmla="*/ 741 w 986"/>
                <a:gd name="T5" fmla="*/ 741 h 986"/>
                <a:gd name="T6" fmla="*/ 741 w 986"/>
                <a:gd name="T7" fmla="*/ 75 h 986"/>
                <a:gd name="T8" fmla="*/ 817 w 986"/>
                <a:gd name="T9" fmla="*/ 0 h 986"/>
                <a:gd name="T10" fmla="*/ 986 w 986"/>
                <a:gd name="T11" fmla="*/ 408 h 986"/>
                <a:gd name="T12" fmla="*/ 817 w 986"/>
                <a:gd name="T13" fmla="*/ 817 h 986"/>
                <a:gd name="T14" fmla="*/ 408 w 986"/>
                <a:gd name="T15" fmla="*/ 986 h 986"/>
                <a:gd name="T16" fmla="*/ 0 w 986"/>
                <a:gd name="T17" fmla="*/ 81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6" h="986">
                  <a:moveTo>
                    <a:pt x="0" y="817"/>
                  </a:moveTo>
                  <a:cubicBezTo>
                    <a:pt x="75" y="741"/>
                    <a:pt x="75" y="741"/>
                    <a:pt x="75" y="741"/>
                  </a:cubicBezTo>
                  <a:cubicBezTo>
                    <a:pt x="259" y="925"/>
                    <a:pt x="558" y="925"/>
                    <a:pt x="741" y="741"/>
                  </a:cubicBezTo>
                  <a:cubicBezTo>
                    <a:pt x="925" y="558"/>
                    <a:pt x="925" y="259"/>
                    <a:pt x="741" y="75"/>
                  </a:cubicBezTo>
                  <a:cubicBezTo>
                    <a:pt x="817" y="0"/>
                    <a:pt x="817" y="0"/>
                    <a:pt x="817" y="0"/>
                  </a:cubicBezTo>
                  <a:cubicBezTo>
                    <a:pt x="926" y="109"/>
                    <a:pt x="986" y="254"/>
                    <a:pt x="986" y="408"/>
                  </a:cubicBezTo>
                  <a:cubicBezTo>
                    <a:pt x="986" y="563"/>
                    <a:pt x="926" y="708"/>
                    <a:pt x="817" y="817"/>
                  </a:cubicBezTo>
                  <a:cubicBezTo>
                    <a:pt x="708" y="926"/>
                    <a:pt x="563" y="986"/>
                    <a:pt x="408" y="986"/>
                  </a:cubicBezTo>
                  <a:cubicBezTo>
                    <a:pt x="254" y="986"/>
                    <a:pt x="109" y="926"/>
                    <a:pt x="0" y="8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65" name="TextBox 144">
              <a:extLst>
                <a:ext uri="{FF2B5EF4-FFF2-40B4-BE49-F238E27FC236}">
                  <a16:creationId xmlns:a16="http://schemas.microsoft.com/office/drawing/2014/main" id="{5E8D21F1-AD54-5249-BC42-0D5BA840E086}"/>
                </a:ext>
              </a:extLst>
            </p:cNvPr>
            <p:cNvSpPr txBox="1"/>
            <p:nvPr/>
          </p:nvSpPr>
          <p:spPr>
            <a:xfrm>
              <a:off x="5215273" y="3837624"/>
              <a:ext cx="311934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A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66" name="组合 46">
            <a:extLst>
              <a:ext uri="{FF2B5EF4-FFF2-40B4-BE49-F238E27FC236}">
                <a16:creationId xmlns:a16="http://schemas.microsoft.com/office/drawing/2014/main" id="{D47FDB68-2CCD-1C46-ACE8-73DAC7CC274B}"/>
              </a:ext>
            </a:extLst>
          </p:cNvPr>
          <p:cNvGrpSpPr/>
          <p:nvPr/>
        </p:nvGrpSpPr>
        <p:grpSpPr>
          <a:xfrm>
            <a:off x="4360392" y="1982444"/>
            <a:ext cx="2747881" cy="2748252"/>
            <a:chOff x="3092268" y="1623697"/>
            <a:chExt cx="2198688" cy="2198687"/>
          </a:xfrm>
          <a:solidFill>
            <a:schemeClr val="bg1">
              <a:lumMod val="95000"/>
            </a:schemeClr>
          </a:solidFill>
        </p:grpSpPr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636CBEF0-F258-B746-9A2B-D1BEC9B8A6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2268" y="1623697"/>
              <a:ext cx="2198688" cy="2198687"/>
            </a:xfrm>
            <a:custGeom>
              <a:avLst/>
              <a:gdLst>
                <a:gd name="T0" fmla="*/ 174 w 814"/>
                <a:gd name="T1" fmla="*/ 814 h 814"/>
                <a:gd name="T2" fmla="*/ 179 w 814"/>
                <a:gd name="T3" fmla="*/ 179 h 814"/>
                <a:gd name="T4" fmla="*/ 814 w 814"/>
                <a:gd name="T5" fmla="*/ 174 h 814"/>
                <a:gd name="T6" fmla="*/ 739 w 814"/>
                <a:gd name="T7" fmla="*/ 249 h 814"/>
                <a:gd name="T8" fmla="*/ 255 w 814"/>
                <a:gd name="T9" fmla="*/ 255 h 814"/>
                <a:gd name="T10" fmla="*/ 250 w 814"/>
                <a:gd name="T11" fmla="*/ 738 h 814"/>
                <a:gd name="T12" fmla="*/ 174 w 814"/>
                <a:gd name="T13" fmla="*/ 814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4" h="814">
                  <a:moveTo>
                    <a:pt x="174" y="814"/>
                  </a:moveTo>
                  <a:cubicBezTo>
                    <a:pt x="0" y="640"/>
                    <a:pt x="3" y="355"/>
                    <a:pt x="179" y="179"/>
                  </a:cubicBezTo>
                  <a:cubicBezTo>
                    <a:pt x="356" y="2"/>
                    <a:pt x="641" y="0"/>
                    <a:pt x="814" y="174"/>
                  </a:cubicBezTo>
                  <a:cubicBezTo>
                    <a:pt x="739" y="249"/>
                    <a:pt x="739" y="249"/>
                    <a:pt x="739" y="249"/>
                  </a:cubicBezTo>
                  <a:cubicBezTo>
                    <a:pt x="607" y="117"/>
                    <a:pt x="390" y="120"/>
                    <a:pt x="255" y="255"/>
                  </a:cubicBezTo>
                  <a:cubicBezTo>
                    <a:pt x="120" y="389"/>
                    <a:pt x="118" y="606"/>
                    <a:pt x="250" y="738"/>
                  </a:cubicBezTo>
                  <a:lnTo>
                    <a:pt x="174" y="8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68" name="TextBox 152">
              <a:extLst>
                <a:ext uri="{FF2B5EF4-FFF2-40B4-BE49-F238E27FC236}">
                  <a16:creationId xmlns:a16="http://schemas.microsoft.com/office/drawing/2014/main" id="{77C7F141-8A3E-3A49-BB3B-C1AE4189C964}"/>
                </a:ext>
              </a:extLst>
            </p:cNvPr>
            <p:cNvSpPr txBox="1"/>
            <p:nvPr/>
          </p:nvSpPr>
          <p:spPr>
            <a:xfrm>
              <a:off x="3808197" y="1809956"/>
              <a:ext cx="327326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D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69" name="组合 49">
            <a:extLst>
              <a:ext uri="{FF2B5EF4-FFF2-40B4-BE49-F238E27FC236}">
                <a16:creationId xmlns:a16="http://schemas.microsoft.com/office/drawing/2014/main" id="{6295011B-D86F-7246-9606-05CFAC330370}"/>
              </a:ext>
            </a:extLst>
          </p:cNvPr>
          <p:cNvGrpSpPr/>
          <p:nvPr/>
        </p:nvGrpSpPr>
        <p:grpSpPr>
          <a:xfrm>
            <a:off x="5165907" y="2790051"/>
            <a:ext cx="1414613" cy="1414803"/>
            <a:chOff x="3736793" y="2269809"/>
            <a:chExt cx="1131888" cy="1131887"/>
          </a:xfrm>
          <a:solidFill>
            <a:schemeClr val="bg1">
              <a:lumMod val="95000"/>
            </a:schemeClr>
          </a:solidFill>
        </p:grpSpPr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60DDDB96-D0E4-784E-BA45-7297C52B3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6793" y="2269809"/>
              <a:ext cx="1131888" cy="1131887"/>
            </a:xfrm>
            <a:custGeom>
              <a:avLst/>
              <a:gdLst>
                <a:gd name="T0" fmla="*/ 91 w 419"/>
                <a:gd name="T1" fmla="*/ 419 h 419"/>
                <a:gd name="T2" fmla="*/ 91 w 419"/>
                <a:gd name="T3" fmla="*/ 91 h 419"/>
                <a:gd name="T4" fmla="*/ 419 w 419"/>
                <a:gd name="T5" fmla="*/ 91 h 419"/>
                <a:gd name="T6" fmla="*/ 344 w 419"/>
                <a:gd name="T7" fmla="*/ 166 h 419"/>
                <a:gd name="T8" fmla="*/ 167 w 419"/>
                <a:gd name="T9" fmla="*/ 166 h 419"/>
                <a:gd name="T10" fmla="*/ 167 w 419"/>
                <a:gd name="T11" fmla="*/ 343 h 419"/>
                <a:gd name="T12" fmla="*/ 91 w 419"/>
                <a:gd name="T13" fmla="*/ 41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9" h="419">
                  <a:moveTo>
                    <a:pt x="91" y="419"/>
                  </a:moveTo>
                  <a:cubicBezTo>
                    <a:pt x="0" y="329"/>
                    <a:pt x="0" y="181"/>
                    <a:pt x="91" y="91"/>
                  </a:cubicBezTo>
                  <a:cubicBezTo>
                    <a:pt x="181" y="0"/>
                    <a:pt x="329" y="0"/>
                    <a:pt x="419" y="91"/>
                  </a:cubicBezTo>
                  <a:cubicBezTo>
                    <a:pt x="344" y="166"/>
                    <a:pt x="344" y="166"/>
                    <a:pt x="344" y="166"/>
                  </a:cubicBezTo>
                  <a:cubicBezTo>
                    <a:pt x="295" y="117"/>
                    <a:pt x="215" y="117"/>
                    <a:pt x="167" y="166"/>
                  </a:cubicBezTo>
                  <a:cubicBezTo>
                    <a:pt x="118" y="215"/>
                    <a:pt x="118" y="295"/>
                    <a:pt x="167" y="343"/>
                  </a:cubicBezTo>
                  <a:lnTo>
                    <a:pt x="91" y="41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71" name="TextBox 150">
              <a:extLst>
                <a:ext uri="{FF2B5EF4-FFF2-40B4-BE49-F238E27FC236}">
                  <a16:creationId xmlns:a16="http://schemas.microsoft.com/office/drawing/2014/main" id="{AD9AF58B-7D31-7449-9000-D39005200554}"/>
                </a:ext>
              </a:extLst>
            </p:cNvPr>
            <p:cNvSpPr txBox="1"/>
            <p:nvPr/>
          </p:nvSpPr>
          <p:spPr>
            <a:xfrm>
              <a:off x="4013937" y="2370026"/>
              <a:ext cx="309369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C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72" name="组合 52">
            <a:extLst>
              <a:ext uri="{FF2B5EF4-FFF2-40B4-BE49-F238E27FC236}">
                <a16:creationId xmlns:a16="http://schemas.microsoft.com/office/drawing/2014/main" id="{B88FB5A1-CF00-6549-8A63-F8DA0F4A3C43}"/>
              </a:ext>
            </a:extLst>
          </p:cNvPr>
          <p:cNvGrpSpPr/>
          <p:nvPr/>
        </p:nvGrpSpPr>
        <p:grpSpPr>
          <a:xfrm>
            <a:off x="5304787" y="2905139"/>
            <a:ext cx="2065376" cy="2065653"/>
            <a:chOff x="3847918" y="2361884"/>
            <a:chExt cx="1652588" cy="1652587"/>
          </a:xfrm>
          <a:solidFill>
            <a:schemeClr val="bg1">
              <a:lumMod val="95000"/>
            </a:schemeClr>
          </a:solidFill>
        </p:grpSpPr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49B92DD6-3A35-474A-8C02-2039D7ED2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7918" y="2361884"/>
              <a:ext cx="1652588" cy="1652587"/>
            </a:xfrm>
            <a:custGeom>
              <a:avLst/>
              <a:gdLst>
                <a:gd name="T0" fmla="*/ 0 w 612"/>
                <a:gd name="T1" fmla="*/ 480 h 612"/>
                <a:gd name="T2" fmla="*/ 76 w 612"/>
                <a:gd name="T3" fmla="*/ 404 h 612"/>
                <a:gd name="T4" fmla="*/ 404 w 612"/>
                <a:gd name="T5" fmla="*/ 404 h 612"/>
                <a:gd name="T6" fmla="*/ 404 w 612"/>
                <a:gd name="T7" fmla="*/ 76 h 612"/>
                <a:gd name="T8" fmla="*/ 480 w 612"/>
                <a:gd name="T9" fmla="*/ 0 h 612"/>
                <a:gd name="T10" fmla="*/ 480 w 612"/>
                <a:gd name="T11" fmla="*/ 480 h 612"/>
                <a:gd name="T12" fmla="*/ 0 w 612"/>
                <a:gd name="T13" fmla="*/ 48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2" h="612">
                  <a:moveTo>
                    <a:pt x="0" y="480"/>
                  </a:moveTo>
                  <a:cubicBezTo>
                    <a:pt x="76" y="404"/>
                    <a:pt x="76" y="404"/>
                    <a:pt x="76" y="404"/>
                  </a:cubicBezTo>
                  <a:cubicBezTo>
                    <a:pt x="166" y="495"/>
                    <a:pt x="314" y="495"/>
                    <a:pt x="404" y="404"/>
                  </a:cubicBezTo>
                  <a:cubicBezTo>
                    <a:pt x="495" y="314"/>
                    <a:pt x="495" y="166"/>
                    <a:pt x="404" y="76"/>
                  </a:cubicBezTo>
                  <a:cubicBezTo>
                    <a:pt x="480" y="0"/>
                    <a:pt x="480" y="0"/>
                    <a:pt x="480" y="0"/>
                  </a:cubicBezTo>
                  <a:cubicBezTo>
                    <a:pt x="612" y="132"/>
                    <a:pt x="612" y="348"/>
                    <a:pt x="480" y="480"/>
                  </a:cubicBezTo>
                  <a:cubicBezTo>
                    <a:pt x="348" y="612"/>
                    <a:pt x="133" y="612"/>
                    <a:pt x="0" y="4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74" name="TextBox 147">
              <a:extLst>
                <a:ext uri="{FF2B5EF4-FFF2-40B4-BE49-F238E27FC236}">
                  <a16:creationId xmlns:a16="http://schemas.microsoft.com/office/drawing/2014/main" id="{9F7A1CE9-25D7-9A44-B20F-9FF9C53674AC}"/>
                </a:ext>
              </a:extLst>
            </p:cNvPr>
            <p:cNvSpPr txBox="1"/>
            <p:nvPr/>
          </p:nvSpPr>
          <p:spPr>
            <a:xfrm>
              <a:off x="5056570" y="2613663"/>
              <a:ext cx="292696" cy="3692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399" dirty="0">
                  <a:solidFill>
                    <a:schemeClr val="bg1">
                      <a:lumMod val="95000"/>
                    </a:schemeClr>
                  </a:solidFill>
                  <a:latin typeface="华文新魏" panose="02010800040101010101" pitchFamily="2" charset="-122"/>
                  <a:ea typeface="华文新魏" panose="02010800040101010101" pitchFamily="2" charset="-122"/>
                </a:rPr>
                <a:t>B</a:t>
              </a:r>
              <a:endParaRPr lang="zh-CN" altLang="en-US" sz="2399" dirty="0">
                <a:solidFill>
                  <a:schemeClr val="bg1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pic>
        <p:nvPicPr>
          <p:cNvPr id="75" name="Picture 18">
            <a:extLst>
              <a:ext uri="{FF2B5EF4-FFF2-40B4-BE49-F238E27FC236}">
                <a16:creationId xmlns:a16="http://schemas.microsoft.com/office/drawing/2014/main" id="{AA063C91-A069-FD4B-960F-9EC064AE0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7686" y="3383356"/>
            <a:ext cx="632135" cy="902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6" name="Freeform 28">
            <a:extLst>
              <a:ext uri="{FF2B5EF4-FFF2-40B4-BE49-F238E27FC236}">
                <a16:creationId xmlns:a16="http://schemas.microsoft.com/office/drawing/2014/main" id="{7888690A-0DFD-E146-8127-173F51CAC4C4}"/>
              </a:ext>
            </a:extLst>
          </p:cNvPr>
          <p:cNvSpPr>
            <a:spLocks noEditPoints="1"/>
          </p:cNvSpPr>
          <p:nvPr/>
        </p:nvSpPr>
        <p:spPr bwMode="auto">
          <a:xfrm>
            <a:off x="8081179" y="4193941"/>
            <a:ext cx="319496" cy="480201"/>
          </a:xfrm>
          <a:custGeom>
            <a:avLst/>
            <a:gdLst>
              <a:gd name="T0" fmla="*/ 83 w 103"/>
              <a:gd name="T1" fmla="*/ 52 h 155"/>
              <a:gd name="T2" fmla="*/ 83 w 103"/>
              <a:gd name="T3" fmla="*/ 52 h 155"/>
              <a:gd name="T4" fmla="*/ 87 w 103"/>
              <a:gd name="T5" fmla="*/ 36 h 155"/>
              <a:gd name="T6" fmla="*/ 52 w 103"/>
              <a:gd name="T7" fmla="*/ 0 h 155"/>
              <a:gd name="T8" fmla="*/ 32 w 103"/>
              <a:gd name="T9" fmla="*/ 6 h 155"/>
              <a:gd name="T10" fmla="*/ 28 w 103"/>
              <a:gd name="T11" fmla="*/ 10 h 155"/>
              <a:gd name="T12" fmla="*/ 27 w 103"/>
              <a:gd name="T13" fmla="*/ 10 h 155"/>
              <a:gd name="T14" fmla="*/ 17 w 103"/>
              <a:gd name="T15" fmla="*/ 36 h 155"/>
              <a:gd name="T16" fmla="*/ 17 w 103"/>
              <a:gd name="T17" fmla="*/ 36 h 155"/>
              <a:gd name="T18" fmla="*/ 17 w 103"/>
              <a:gd name="T19" fmla="*/ 38 h 155"/>
              <a:gd name="T20" fmla="*/ 17 w 103"/>
              <a:gd name="T21" fmla="*/ 40 h 155"/>
              <a:gd name="T22" fmla="*/ 17 w 103"/>
              <a:gd name="T23" fmla="*/ 40 h 155"/>
              <a:gd name="T24" fmla="*/ 21 w 103"/>
              <a:gd name="T25" fmla="*/ 52 h 155"/>
              <a:gd name="T26" fmla="*/ 20 w 103"/>
              <a:gd name="T27" fmla="*/ 52 h 155"/>
              <a:gd name="T28" fmla="*/ 9 w 103"/>
              <a:gd name="T29" fmla="*/ 55 h 155"/>
              <a:gd name="T30" fmla="*/ 0 w 103"/>
              <a:gd name="T31" fmla="*/ 72 h 155"/>
              <a:gd name="T32" fmla="*/ 0 w 103"/>
              <a:gd name="T33" fmla="*/ 107 h 155"/>
              <a:gd name="T34" fmla="*/ 0 w 103"/>
              <a:gd name="T35" fmla="*/ 112 h 155"/>
              <a:gd name="T36" fmla="*/ 0 w 103"/>
              <a:gd name="T37" fmla="*/ 135 h 155"/>
              <a:gd name="T38" fmla="*/ 20 w 103"/>
              <a:gd name="T39" fmla="*/ 155 h 155"/>
              <a:gd name="T40" fmla="*/ 83 w 103"/>
              <a:gd name="T41" fmla="*/ 155 h 155"/>
              <a:gd name="T42" fmla="*/ 103 w 103"/>
              <a:gd name="T43" fmla="*/ 135 h 155"/>
              <a:gd name="T44" fmla="*/ 103 w 103"/>
              <a:gd name="T45" fmla="*/ 72 h 155"/>
              <a:gd name="T46" fmla="*/ 83 w 103"/>
              <a:gd name="T47" fmla="*/ 52 h 155"/>
              <a:gd name="T48" fmla="*/ 82 w 103"/>
              <a:gd name="T49" fmla="*/ 36 h 155"/>
              <a:gd name="T50" fmla="*/ 81 w 103"/>
              <a:gd name="T51" fmla="*/ 45 h 155"/>
              <a:gd name="T52" fmla="*/ 81 w 103"/>
              <a:gd name="T53" fmla="*/ 45 h 155"/>
              <a:gd name="T54" fmla="*/ 79 w 103"/>
              <a:gd name="T55" fmla="*/ 48 h 155"/>
              <a:gd name="T56" fmla="*/ 79 w 103"/>
              <a:gd name="T57" fmla="*/ 49 h 155"/>
              <a:gd name="T58" fmla="*/ 78 w 103"/>
              <a:gd name="T59" fmla="*/ 50 h 155"/>
              <a:gd name="T60" fmla="*/ 61 w 103"/>
              <a:gd name="T61" fmla="*/ 64 h 155"/>
              <a:gd name="T62" fmla="*/ 67 w 103"/>
              <a:gd name="T63" fmla="*/ 64 h 155"/>
              <a:gd name="T64" fmla="*/ 59 w 103"/>
              <a:gd name="T65" fmla="*/ 102 h 155"/>
              <a:gd name="T66" fmla="*/ 57 w 103"/>
              <a:gd name="T67" fmla="*/ 112 h 155"/>
              <a:gd name="T68" fmla="*/ 54 w 103"/>
              <a:gd name="T69" fmla="*/ 95 h 155"/>
              <a:gd name="T70" fmla="*/ 52 w 103"/>
              <a:gd name="T71" fmla="*/ 78 h 155"/>
              <a:gd name="T72" fmla="*/ 55 w 103"/>
              <a:gd name="T73" fmla="*/ 73 h 155"/>
              <a:gd name="T74" fmla="*/ 59 w 103"/>
              <a:gd name="T75" fmla="*/ 66 h 155"/>
              <a:gd name="T76" fmla="*/ 44 w 103"/>
              <a:gd name="T77" fmla="*/ 66 h 155"/>
              <a:gd name="T78" fmla="*/ 46 w 103"/>
              <a:gd name="T79" fmla="*/ 69 h 155"/>
              <a:gd name="T80" fmla="*/ 52 w 103"/>
              <a:gd name="T81" fmla="*/ 78 h 155"/>
              <a:gd name="T82" fmla="*/ 47 w 103"/>
              <a:gd name="T83" fmla="*/ 112 h 155"/>
              <a:gd name="T84" fmla="*/ 37 w 103"/>
              <a:gd name="T85" fmla="*/ 64 h 155"/>
              <a:gd name="T86" fmla="*/ 42 w 103"/>
              <a:gd name="T87" fmla="*/ 64 h 155"/>
              <a:gd name="T88" fmla="*/ 34 w 103"/>
              <a:gd name="T89" fmla="*/ 60 h 155"/>
              <a:gd name="T90" fmla="*/ 27 w 103"/>
              <a:gd name="T91" fmla="*/ 53 h 155"/>
              <a:gd name="T92" fmla="*/ 21 w 103"/>
              <a:gd name="T93" fmla="*/ 36 h 155"/>
              <a:gd name="T94" fmla="*/ 29 w 103"/>
              <a:gd name="T95" fmla="*/ 16 h 155"/>
              <a:gd name="T96" fmla="*/ 52 w 103"/>
              <a:gd name="T97" fmla="*/ 5 h 155"/>
              <a:gd name="T98" fmla="*/ 80 w 103"/>
              <a:gd name="T99" fmla="*/ 26 h 155"/>
              <a:gd name="T100" fmla="*/ 81 w 103"/>
              <a:gd name="T101" fmla="*/ 28 h 155"/>
              <a:gd name="T102" fmla="*/ 82 w 103"/>
              <a:gd name="T103" fmla="*/ 31 h 155"/>
              <a:gd name="T104" fmla="*/ 82 w 103"/>
              <a:gd name="T105" fmla="*/ 36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03" h="155">
                <a:moveTo>
                  <a:pt x="83" y="52"/>
                </a:moveTo>
                <a:cubicBezTo>
                  <a:pt x="83" y="52"/>
                  <a:pt x="83" y="52"/>
                  <a:pt x="83" y="52"/>
                </a:cubicBezTo>
                <a:cubicBezTo>
                  <a:pt x="85" y="47"/>
                  <a:pt x="87" y="41"/>
                  <a:pt x="87" y="36"/>
                </a:cubicBezTo>
                <a:cubicBezTo>
                  <a:pt x="87" y="16"/>
                  <a:pt x="71" y="0"/>
                  <a:pt x="52" y="0"/>
                </a:cubicBezTo>
                <a:cubicBezTo>
                  <a:pt x="45" y="0"/>
                  <a:pt x="38" y="3"/>
                  <a:pt x="32" y="6"/>
                </a:cubicBezTo>
                <a:cubicBezTo>
                  <a:pt x="28" y="10"/>
                  <a:pt x="28" y="10"/>
                  <a:pt x="28" y="10"/>
                </a:cubicBezTo>
                <a:cubicBezTo>
                  <a:pt x="27" y="10"/>
                  <a:pt x="27" y="10"/>
                  <a:pt x="27" y="10"/>
                </a:cubicBezTo>
                <a:cubicBezTo>
                  <a:pt x="21" y="17"/>
                  <a:pt x="17" y="26"/>
                  <a:pt x="17" y="36"/>
                </a:cubicBezTo>
                <a:cubicBezTo>
                  <a:pt x="17" y="36"/>
                  <a:pt x="17" y="36"/>
                  <a:pt x="17" y="36"/>
                </a:cubicBezTo>
                <a:cubicBezTo>
                  <a:pt x="17" y="36"/>
                  <a:pt x="17" y="37"/>
                  <a:pt x="17" y="38"/>
                </a:cubicBezTo>
                <a:cubicBezTo>
                  <a:pt x="17" y="38"/>
                  <a:pt x="17" y="39"/>
                  <a:pt x="17" y="40"/>
                </a:cubicBezTo>
                <a:cubicBezTo>
                  <a:pt x="17" y="40"/>
                  <a:pt x="17" y="40"/>
                  <a:pt x="17" y="40"/>
                </a:cubicBezTo>
                <a:cubicBezTo>
                  <a:pt x="17" y="44"/>
                  <a:pt x="19" y="48"/>
                  <a:pt x="21" y="52"/>
                </a:cubicBezTo>
                <a:cubicBezTo>
                  <a:pt x="20" y="52"/>
                  <a:pt x="20" y="52"/>
                  <a:pt x="20" y="52"/>
                </a:cubicBezTo>
                <a:cubicBezTo>
                  <a:pt x="16" y="52"/>
                  <a:pt x="12" y="53"/>
                  <a:pt x="9" y="55"/>
                </a:cubicBezTo>
                <a:cubicBezTo>
                  <a:pt x="4" y="59"/>
                  <a:pt x="0" y="65"/>
                  <a:pt x="0" y="72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35"/>
                  <a:pt x="0" y="135"/>
                  <a:pt x="0" y="135"/>
                </a:cubicBezTo>
                <a:cubicBezTo>
                  <a:pt x="0" y="146"/>
                  <a:pt x="9" y="155"/>
                  <a:pt x="20" y="155"/>
                </a:cubicBezTo>
                <a:cubicBezTo>
                  <a:pt x="83" y="155"/>
                  <a:pt x="83" y="155"/>
                  <a:pt x="83" y="155"/>
                </a:cubicBezTo>
                <a:cubicBezTo>
                  <a:pt x="94" y="155"/>
                  <a:pt x="103" y="146"/>
                  <a:pt x="103" y="135"/>
                </a:cubicBezTo>
                <a:cubicBezTo>
                  <a:pt x="103" y="72"/>
                  <a:pt x="103" y="72"/>
                  <a:pt x="103" y="72"/>
                </a:cubicBezTo>
                <a:cubicBezTo>
                  <a:pt x="103" y="61"/>
                  <a:pt x="94" y="52"/>
                  <a:pt x="83" y="52"/>
                </a:cubicBezTo>
                <a:close/>
                <a:moveTo>
                  <a:pt x="82" y="36"/>
                </a:moveTo>
                <a:cubicBezTo>
                  <a:pt x="82" y="39"/>
                  <a:pt x="82" y="42"/>
                  <a:pt x="81" y="45"/>
                </a:cubicBezTo>
                <a:cubicBezTo>
                  <a:pt x="81" y="45"/>
                  <a:pt x="81" y="45"/>
                  <a:pt x="81" y="45"/>
                </a:cubicBezTo>
                <a:cubicBezTo>
                  <a:pt x="80" y="46"/>
                  <a:pt x="80" y="47"/>
                  <a:pt x="79" y="48"/>
                </a:cubicBezTo>
                <a:cubicBezTo>
                  <a:pt x="79" y="48"/>
                  <a:pt x="79" y="49"/>
                  <a:pt x="79" y="49"/>
                </a:cubicBezTo>
                <a:cubicBezTo>
                  <a:pt x="79" y="50"/>
                  <a:pt x="78" y="50"/>
                  <a:pt x="78" y="50"/>
                </a:cubicBezTo>
                <a:cubicBezTo>
                  <a:pt x="75" y="57"/>
                  <a:pt x="69" y="62"/>
                  <a:pt x="61" y="64"/>
                </a:cubicBezTo>
                <a:cubicBezTo>
                  <a:pt x="67" y="64"/>
                  <a:pt x="67" y="64"/>
                  <a:pt x="67" y="64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7" y="112"/>
                  <a:pt x="57" y="112"/>
                  <a:pt x="57" y="112"/>
                </a:cubicBezTo>
                <a:cubicBezTo>
                  <a:pt x="54" y="95"/>
                  <a:pt x="54" y="95"/>
                  <a:pt x="54" y="95"/>
                </a:cubicBezTo>
                <a:cubicBezTo>
                  <a:pt x="52" y="78"/>
                  <a:pt x="52" y="78"/>
                  <a:pt x="52" y="78"/>
                </a:cubicBezTo>
                <a:cubicBezTo>
                  <a:pt x="55" y="73"/>
                  <a:pt x="55" y="73"/>
                  <a:pt x="55" y="73"/>
                </a:cubicBezTo>
                <a:cubicBezTo>
                  <a:pt x="59" y="66"/>
                  <a:pt x="59" y="66"/>
                  <a:pt x="59" y="66"/>
                </a:cubicBezTo>
                <a:cubicBezTo>
                  <a:pt x="44" y="66"/>
                  <a:pt x="44" y="66"/>
                  <a:pt x="44" y="66"/>
                </a:cubicBezTo>
                <a:cubicBezTo>
                  <a:pt x="46" y="69"/>
                  <a:pt x="46" y="69"/>
                  <a:pt x="46" y="69"/>
                </a:cubicBezTo>
                <a:cubicBezTo>
                  <a:pt x="52" y="78"/>
                  <a:pt x="52" y="78"/>
                  <a:pt x="52" y="78"/>
                </a:cubicBezTo>
                <a:cubicBezTo>
                  <a:pt x="47" y="112"/>
                  <a:pt x="47" y="112"/>
                  <a:pt x="47" y="112"/>
                </a:cubicBezTo>
                <a:cubicBezTo>
                  <a:pt x="37" y="64"/>
                  <a:pt x="37" y="64"/>
                  <a:pt x="37" y="64"/>
                </a:cubicBezTo>
                <a:cubicBezTo>
                  <a:pt x="42" y="64"/>
                  <a:pt x="42" y="64"/>
                  <a:pt x="42" y="64"/>
                </a:cubicBezTo>
                <a:cubicBezTo>
                  <a:pt x="39" y="63"/>
                  <a:pt x="36" y="62"/>
                  <a:pt x="34" y="60"/>
                </a:cubicBezTo>
                <a:cubicBezTo>
                  <a:pt x="31" y="58"/>
                  <a:pt x="29" y="56"/>
                  <a:pt x="27" y="53"/>
                </a:cubicBezTo>
                <a:cubicBezTo>
                  <a:pt x="23" y="48"/>
                  <a:pt x="21" y="42"/>
                  <a:pt x="21" y="36"/>
                </a:cubicBezTo>
                <a:cubicBezTo>
                  <a:pt x="21" y="28"/>
                  <a:pt x="24" y="21"/>
                  <a:pt x="29" y="16"/>
                </a:cubicBezTo>
                <a:cubicBezTo>
                  <a:pt x="34" y="9"/>
                  <a:pt x="42" y="5"/>
                  <a:pt x="52" y="5"/>
                </a:cubicBezTo>
                <a:cubicBezTo>
                  <a:pt x="65" y="5"/>
                  <a:pt x="76" y="14"/>
                  <a:pt x="80" y="26"/>
                </a:cubicBezTo>
                <a:cubicBezTo>
                  <a:pt x="81" y="27"/>
                  <a:pt x="81" y="27"/>
                  <a:pt x="81" y="28"/>
                </a:cubicBezTo>
                <a:cubicBezTo>
                  <a:pt x="81" y="29"/>
                  <a:pt x="81" y="30"/>
                  <a:pt x="82" y="31"/>
                </a:cubicBezTo>
                <a:cubicBezTo>
                  <a:pt x="82" y="32"/>
                  <a:pt x="82" y="34"/>
                  <a:pt x="82" y="36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9" name="矩形 59">
            <a:extLst>
              <a:ext uri="{FF2B5EF4-FFF2-40B4-BE49-F238E27FC236}">
                <a16:creationId xmlns:a16="http://schemas.microsoft.com/office/drawing/2014/main" id="{DC8E70B1-FBEC-6247-ACDF-ACBFF6F9F3D0}"/>
              </a:ext>
            </a:extLst>
          </p:cNvPr>
          <p:cNvSpPr/>
          <p:nvPr/>
        </p:nvSpPr>
        <p:spPr>
          <a:xfrm rot="2700000">
            <a:off x="8773007" y="3386516"/>
            <a:ext cx="2005340" cy="533415"/>
          </a:xfrm>
          <a:prstGeom prst="rect">
            <a:avLst/>
          </a:prstGeom>
        </p:spPr>
        <p:txBody>
          <a:bodyPr vert="horz" wrap="square" lIns="111567" tIns="55783" rIns="111567" bIns="55783" rtlCol="0">
            <a:spAutoFit/>
          </a:bodyPr>
          <a:lstStyle/>
          <a:p>
            <a:r>
              <a:rPr lang="ru-RU" b="1" dirty="0"/>
              <a:t>Развитие инфраструктуры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任意多边形 88">
            <a:extLst>
              <a:ext uri="{FF2B5EF4-FFF2-40B4-BE49-F238E27FC236}">
                <a16:creationId xmlns:a16="http://schemas.microsoft.com/office/drawing/2014/main" id="{752FACCB-9D23-1843-8E23-78124F0E4C1C}"/>
              </a:ext>
            </a:extLst>
          </p:cNvPr>
          <p:cNvSpPr/>
          <p:nvPr/>
        </p:nvSpPr>
        <p:spPr>
          <a:xfrm>
            <a:off x="7366602" y="3653224"/>
            <a:ext cx="1368190" cy="1182408"/>
          </a:xfrm>
          <a:custGeom>
            <a:avLst/>
            <a:gdLst>
              <a:gd name="connsiteX0" fmla="*/ 0 w 1306285"/>
              <a:gd name="connsiteY0" fmla="*/ 1320800 h 1320800"/>
              <a:gd name="connsiteX1" fmla="*/ 43542 w 1306285"/>
              <a:gd name="connsiteY1" fmla="*/ 1277257 h 1320800"/>
              <a:gd name="connsiteX2" fmla="*/ 1306285 w 1306285"/>
              <a:gd name="connsiteY2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5" h="1320800">
                <a:moveTo>
                  <a:pt x="0" y="1320800"/>
                </a:moveTo>
                <a:lnTo>
                  <a:pt x="43542" y="1277257"/>
                </a:lnTo>
                <a:lnTo>
                  <a:pt x="1306285" y="0"/>
                </a:lnTo>
              </a:path>
            </a:pathLst>
          </a:custGeom>
          <a:noFill/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82" name="组合 89">
            <a:extLst>
              <a:ext uri="{FF2B5EF4-FFF2-40B4-BE49-F238E27FC236}">
                <a16:creationId xmlns:a16="http://schemas.microsoft.com/office/drawing/2014/main" id="{06AC378D-3E30-B14B-BB76-60F80E355D12}"/>
              </a:ext>
            </a:extLst>
          </p:cNvPr>
          <p:cNvGrpSpPr/>
          <p:nvPr/>
        </p:nvGrpSpPr>
        <p:grpSpPr>
          <a:xfrm>
            <a:off x="3957635" y="2980547"/>
            <a:ext cx="400773" cy="343285"/>
            <a:chOff x="2541588" y="2027238"/>
            <a:chExt cx="320675" cy="27463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Freeform 20">
              <a:extLst>
                <a:ext uri="{FF2B5EF4-FFF2-40B4-BE49-F238E27FC236}">
                  <a16:creationId xmlns:a16="http://schemas.microsoft.com/office/drawing/2014/main" id="{15D276F7-D552-3D48-8A1B-0E32F8F94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1588" y="2027238"/>
              <a:ext cx="320675" cy="274638"/>
            </a:xfrm>
            <a:custGeom>
              <a:avLst/>
              <a:gdLst>
                <a:gd name="T0" fmla="*/ 14 w 202"/>
                <a:gd name="T1" fmla="*/ 157 h 173"/>
                <a:gd name="T2" fmla="*/ 14 w 202"/>
                <a:gd name="T3" fmla="*/ 0 h 173"/>
                <a:gd name="T4" fmla="*/ 0 w 202"/>
                <a:gd name="T5" fmla="*/ 0 h 173"/>
                <a:gd name="T6" fmla="*/ 0 w 202"/>
                <a:gd name="T7" fmla="*/ 173 h 173"/>
                <a:gd name="T8" fmla="*/ 202 w 202"/>
                <a:gd name="T9" fmla="*/ 173 h 173"/>
                <a:gd name="T10" fmla="*/ 202 w 202"/>
                <a:gd name="T11" fmla="*/ 157 h 173"/>
                <a:gd name="T12" fmla="*/ 14 w 202"/>
                <a:gd name="T13" fmla="*/ 157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2" h="173">
                  <a:moveTo>
                    <a:pt x="14" y="157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173"/>
                  </a:lnTo>
                  <a:lnTo>
                    <a:pt x="202" y="173"/>
                  </a:lnTo>
                  <a:lnTo>
                    <a:pt x="202" y="157"/>
                  </a:lnTo>
                  <a:lnTo>
                    <a:pt x="14" y="1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607A2842-CF00-BF4F-AE6C-935D9C9A2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7625" y="2106613"/>
              <a:ext cx="242887" cy="153988"/>
            </a:xfrm>
            <a:custGeom>
              <a:avLst/>
              <a:gdLst>
                <a:gd name="T0" fmla="*/ 45 w 153"/>
                <a:gd name="T1" fmla="*/ 49 h 97"/>
                <a:gd name="T2" fmla="*/ 71 w 153"/>
                <a:gd name="T3" fmla="*/ 68 h 97"/>
                <a:gd name="T4" fmla="*/ 127 w 153"/>
                <a:gd name="T5" fmla="*/ 28 h 97"/>
                <a:gd name="T6" fmla="*/ 135 w 153"/>
                <a:gd name="T7" fmla="*/ 38 h 97"/>
                <a:gd name="T8" fmla="*/ 153 w 153"/>
                <a:gd name="T9" fmla="*/ 0 h 97"/>
                <a:gd name="T10" fmla="*/ 111 w 153"/>
                <a:gd name="T11" fmla="*/ 4 h 97"/>
                <a:gd name="T12" fmla="*/ 120 w 153"/>
                <a:gd name="T13" fmla="*/ 16 h 97"/>
                <a:gd name="T14" fmla="*/ 71 w 153"/>
                <a:gd name="T15" fmla="*/ 50 h 97"/>
                <a:gd name="T16" fmla="*/ 43 w 153"/>
                <a:gd name="T17" fmla="*/ 28 h 97"/>
                <a:gd name="T18" fmla="*/ 0 w 153"/>
                <a:gd name="T19" fmla="*/ 88 h 97"/>
                <a:gd name="T20" fmla="*/ 12 w 153"/>
                <a:gd name="T21" fmla="*/ 97 h 97"/>
                <a:gd name="T22" fmla="*/ 45 w 153"/>
                <a:gd name="T2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3" h="97">
                  <a:moveTo>
                    <a:pt x="45" y="49"/>
                  </a:moveTo>
                  <a:lnTo>
                    <a:pt x="71" y="68"/>
                  </a:lnTo>
                  <a:lnTo>
                    <a:pt x="127" y="28"/>
                  </a:lnTo>
                  <a:lnTo>
                    <a:pt x="135" y="38"/>
                  </a:lnTo>
                  <a:lnTo>
                    <a:pt x="153" y="0"/>
                  </a:lnTo>
                  <a:lnTo>
                    <a:pt x="111" y="4"/>
                  </a:lnTo>
                  <a:lnTo>
                    <a:pt x="120" y="16"/>
                  </a:lnTo>
                  <a:lnTo>
                    <a:pt x="71" y="50"/>
                  </a:lnTo>
                  <a:lnTo>
                    <a:pt x="43" y="28"/>
                  </a:lnTo>
                  <a:lnTo>
                    <a:pt x="0" y="88"/>
                  </a:lnTo>
                  <a:lnTo>
                    <a:pt x="12" y="97"/>
                  </a:lnTo>
                  <a:lnTo>
                    <a:pt x="45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sp>
        <p:nvSpPr>
          <p:cNvPr id="87" name="矩形 94">
            <a:extLst>
              <a:ext uri="{FF2B5EF4-FFF2-40B4-BE49-F238E27FC236}">
                <a16:creationId xmlns:a16="http://schemas.microsoft.com/office/drawing/2014/main" id="{0ABD8C5D-8695-2845-A8B5-C68EFC48A349}"/>
              </a:ext>
            </a:extLst>
          </p:cNvPr>
          <p:cNvSpPr/>
          <p:nvPr/>
        </p:nvSpPr>
        <p:spPr>
          <a:xfrm rot="2700000">
            <a:off x="2276253" y="1626471"/>
            <a:ext cx="1953437" cy="943652"/>
          </a:xfrm>
          <a:prstGeom prst="rect">
            <a:avLst/>
          </a:prstGeom>
        </p:spPr>
        <p:txBody>
          <a:bodyPr vert="horz" wrap="square" lIns="111567" tIns="55783" rIns="111567" bIns="55783" rtlCol="0">
            <a:spAutoFit/>
          </a:bodyPr>
          <a:lstStyle/>
          <a:p>
            <a:pPr algn="r"/>
            <a:r>
              <a:rPr lang="ru-RU" b="1" dirty="0" smtClean="0"/>
              <a:t>Финансирование государственного бюджета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任意多边形 96">
            <a:extLst>
              <a:ext uri="{FF2B5EF4-FFF2-40B4-BE49-F238E27FC236}">
                <a16:creationId xmlns:a16="http://schemas.microsoft.com/office/drawing/2014/main" id="{4EE07FA7-0A07-7C47-B64B-9403CE24299B}"/>
              </a:ext>
            </a:extLst>
          </p:cNvPr>
          <p:cNvSpPr/>
          <p:nvPr/>
        </p:nvSpPr>
        <p:spPr>
          <a:xfrm>
            <a:off x="4124124" y="2510268"/>
            <a:ext cx="1142800" cy="1142956"/>
          </a:xfrm>
          <a:custGeom>
            <a:avLst/>
            <a:gdLst>
              <a:gd name="connsiteX0" fmla="*/ 914400 w 914400"/>
              <a:gd name="connsiteY0" fmla="*/ 0 h 914400"/>
              <a:gd name="connsiteX1" fmla="*/ 0 w 914400"/>
              <a:gd name="connsiteY1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14400" h="914400">
                <a:moveTo>
                  <a:pt x="914400" y="0"/>
                </a:moveTo>
                <a:lnTo>
                  <a:pt x="0" y="914400"/>
                </a:lnTo>
              </a:path>
            </a:pathLst>
          </a:custGeom>
          <a:noFill/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90" name="组合 97">
            <a:extLst>
              <a:ext uri="{FF2B5EF4-FFF2-40B4-BE49-F238E27FC236}">
                <a16:creationId xmlns:a16="http://schemas.microsoft.com/office/drawing/2014/main" id="{43AA84F0-3DEC-7A4E-8DDC-22AA491DFAD0}"/>
              </a:ext>
            </a:extLst>
          </p:cNvPr>
          <p:cNvGrpSpPr/>
          <p:nvPr/>
        </p:nvGrpSpPr>
        <p:grpSpPr>
          <a:xfrm>
            <a:off x="3868354" y="4972782"/>
            <a:ext cx="476167" cy="559572"/>
            <a:chOff x="2635250" y="3875088"/>
            <a:chExt cx="381000" cy="44767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C2FCFC5-E701-4E40-A40F-9484AAD3D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0200" y="3967163"/>
              <a:ext cx="146050" cy="168275"/>
            </a:xfrm>
            <a:custGeom>
              <a:avLst/>
              <a:gdLst>
                <a:gd name="T0" fmla="*/ 45 w 53"/>
                <a:gd name="T1" fmla="*/ 0 h 61"/>
                <a:gd name="T2" fmla="*/ 34 w 53"/>
                <a:gd name="T3" fmla="*/ 0 h 61"/>
                <a:gd name="T4" fmla="*/ 26 w 53"/>
                <a:gd name="T5" fmla="*/ 33 h 61"/>
                <a:gd name="T6" fmla="*/ 23 w 53"/>
                <a:gd name="T7" fmla="*/ 7 h 61"/>
                <a:gd name="T8" fmla="*/ 19 w 53"/>
                <a:gd name="T9" fmla="*/ 33 h 61"/>
                <a:gd name="T10" fmla="*/ 11 w 53"/>
                <a:gd name="T11" fmla="*/ 0 h 61"/>
                <a:gd name="T12" fmla="*/ 1 w 53"/>
                <a:gd name="T13" fmla="*/ 0 h 61"/>
                <a:gd name="T14" fmla="*/ 3 w 53"/>
                <a:gd name="T15" fmla="*/ 6 h 61"/>
                <a:gd name="T16" fmla="*/ 3 w 53"/>
                <a:gd name="T17" fmla="*/ 21 h 61"/>
                <a:gd name="T18" fmla="*/ 0 w 53"/>
                <a:gd name="T19" fmla="*/ 27 h 61"/>
                <a:gd name="T20" fmla="*/ 7 w 53"/>
                <a:gd name="T21" fmla="*/ 27 h 61"/>
                <a:gd name="T22" fmla="*/ 19 w 53"/>
                <a:gd name="T23" fmla="*/ 38 h 61"/>
                <a:gd name="T24" fmla="*/ 19 w 53"/>
                <a:gd name="T25" fmla="*/ 61 h 61"/>
                <a:gd name="T26" fmla="*/ 45 w 53"/>
                <a:gd name="T27" fmla="*/ 61 h 61"/>
                <a:gd name="T28" fmla="*/ 53 w 53"/>
                <a:gd name="T29" fmla="*/ 54 h 61"/>
                <a:gd name="T30" fmla="*/ 53 w 53"/>
                <a:gd name="T31" fmla="*/ 7 h 61"/>
                <a:gd name="T32" fmla="*/ 45 w 53"/>
                <a:gd name="T3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61">
                  <a:moveTo>
                    <a:pt x="45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3" y="3"/>
                    <a:pt x="3" y="6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4"/>
                    <a:pt x="2" y="26"/>
                    <a:pt x="0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14" y="27"/>
                    <a:pt x="19" y="32"/>
                    <a:pt x="19" y="38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45" y="61"/>
                    <a:pt x="45" y="61"/>
                    <a:pt x="45" y="61"/>
                  </a:cubicBezTo>
                  <a:cubicBezTo>
                    <a:pt x="49" y="61"/>
                    <a:pt x="53" y="58"/>
                    <a:pt x="53" y="54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3" y="3"/>
                    <a:pt x="49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E9F22E57-A71F-8C46-9243-854A5A177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0838" y="3875088"/>
              <a:ext cx="87312" cy="106363"/>
            </a:xfrm>
            <a:custGeom>
              <a:avLst/>
              <a:gdLst>
                <a:gd name="T0" fmla="*/ 8 w 32"/>
                <a:gd name="T1" fmla="*/ 32 h 39"/>
                <a:gd name="T2" fmla="*/ 13 w 32"/>
                <a:gd name="T3" fmla="*/ 32 h 39"/>
                <a:gd name="T4" fmla="*/ 16 w 32"/>
                <a:gd name="T5" fmla="*/ 39 h 39"/>
                <a:gd name="T6" fmla="*/ 18 w 32"/>
                <a:gd name="T7" fmla="*/ 32 h 39"/>
                <a:gd name="T8" fmla="*/ 24 w 32"/>
                <a:gd name="T9" fmla="*/ 32 h 39"/>
                <a:gd name="T10" fmla="*/ 24 w 32"/>
                <a:gd name="T11" fmla="*/ 32 h 39"/>
                <a:gd name="T12" fmla="*/ 32 w 32"/>
                <a:gd name="T13" fmla="*/ 24 h 39"/>
                <a:gd name="T14" fmla="*/ 32 w 32"/>
                <a:gd name="T15" fmla="*/ 8 h 39"/>
                <a:gd name="T16" fmla="*/ 24 w 32"/>
                <a:gd name="T17" fmla="*/ 0 h 39"/>
                <a:gd name="T18" fmla="*/ 8 w 32"/>
                <a:gd name="T19" fmla="*/ 0 h 39"/>
                <a:gd name="T20" fmla="*/ 0 w 32"/>
                <a:gd name="T21" fmla="*/ 8 h 39"/>
                <a:gd name="T22" fmla="*/ 0 w 32"/>
                <a:gd name="T23" fmla="*/ 24 h 39"/>
                <a:gd name="T24" fmla="*/ 8 w 32"/>
                <a:gd name="T25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39">
                  <a:moveTo>
                    <a:pt x="8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8" y="32"/>
                    <a:pt x="32" y="28"/>
                    <a:pt x="32" y="2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4"/>
                    <a:pt x="28" y="0"/>
                    <a:pt x="2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8"/>
                    <a:pt x="3" y="32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BBF54AB5-F235-E04B-805A-280E9D35A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6225" y="4071938"/>
              <a:ext cx="30162" cy="130175"/>
            </a:xfrm>
            <a:custGeom>
              <a:avLst/>
              <a:gdLst>
                <a:gd name="T0" fmla="*/ 9 w 19"/>
                <a:gd name="T1" fmla="*/ 0 h 82"/>
                <a:gd name="T2" fmla="*/ 0 w 19"/>
                <a:gd name="T3" fmla="*/ 68 h 82"/>
                <a:gd name="T4" fmla="*/ 9 w 19"/>
                <a:gd name="T5" fmla="*/ 82 h 82"/>
                <a:gd name="T6" fmla="*/ 19 w 19"/>
                <a:gd name="T7" fmla="*/ 68 h 82"/>
                <a:gd name="T8" fmla="*/ 9 w 19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2">
                  <a:moveTo>
                    <a:pt x="9" y="0"/>
                  </a:moveTo>
                  <a:lnTo>
                    <a:pt x="0" y="68"/>
                  </a:lnTo>
                  <a:lnTo>
                    <a:pt x="9" y="82"/>
                  </a:lnTo>
                  <a:lnTo>
                    <a:pt x="19" y="68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29316E1-92E7-844D-8EBC-E0F9E02F6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5900" y="3962400"/>
              <a:ext cx="161925" cy="263525"/>
            </a:xfrm>
            <a:custGeom>
              <a:avLst/>
              <a:gdLst>
                <a:gd name="T0" fmla="*/ 49 w 59"/>
                <a:gd name="T1" fmla="*/ 31 h 96"/>
                <a:gd name="T2" fmla="*/ 38 w 59"/>
                <a:gd name="T3" fmla="*/ 31 h 96"/>
                <a:gd name="T4" fmla="*/ 40 w 59"/>
                <a:gd name="T5" fmla="*/ 30 h 96"/>
                <a:gd name="T6" fmla="*/ 43 w 59"/>
                <a:gd name="T7" fmla="*/ 23 h 96"/>
                <a:gd name="T8" fmla="*/ 43 w 59"/>
                <a:gd name="T9" fmla="*/ 8 h 96"/>
                <a:gd name="T10" fmla="*/ 35 w 59"/>
                <a:gd name="T11" fmla="*/ 0 h 96"/>
                <a:gd name="T12" fmla="*/ 19 w 59"/>
                <a:gd name="T13" fmla="*/ 0 h 96"/>
                <a:gd name="T14" fmla="*/ 11 w 59"/>
                <a:gd name="T15" fmla="*/ 8 h 96"/>
                <a:gd name="T16" fmla="*/ 11 w 59"/>
                <a:gd name="T17" fmla="*/ 23 h 96"/>
                <a:gd name="T18" fmla="*/ 15 w 59"/>
                <a:gd name="T19" fmla="*/ 30 h 96"/>
                <a:gd name="T20" fmla="*/ 17 w 59"/>
                <a:gd name="T21" fmla="*/ 31 h 96"/>
                <a:gd name="T22" fmla="*/ 5 w 59"/>
                <a:gd name="T23" fmla="*/ 31 h 96"/>
                <a:gd name="T24" fmla="*/ 0 w 59"/>
                <a:gd name="T25" fmla="*/ 32 h 96"/>
                <a:gd name="T26" fmla="*/ 2 w 59"/>
                <a:gd name="T27" fmla="*/ 33 h 96"/>
                <a:gd name="T28" fmla="*/ 5 w 59"/>
                <a:gd name="T29" fmla="*/ 33 h 96"/>
                <a:gd name="T30" fmla="*/ 25 w 59"/>
                <a:gd name="T31" fmla="*/ 33 h 96"/>
                <a:gd name="T32" fmla="*/ 27 w 59"/>
                <a:gd name="T33" fmla="*/ 38 h 96"/>
                <a:gd name="T34" fmla="*/ 29 w 59"/>
                <a:gd name="T35" fmla="*/ 33 h 96"/>
                <a:gd name="T36" fmla="*/ 49 w 59"/>
                <a:gd name="T37" fmla="*/ 33 h 96"/>
                <a:gd name="T38" fmla="*/ 57 w 59"/>
                <a:gd name="T39" fmla="*/ 40 h 96"/>
                <a:gd name="T40" fmla="*/ 57 w 59"/>
                <a:gd name="T41" fmla="*/ 87 h 96"/>
                <a:gd name="T42" fmla="*/ 49 w 59"/>
                <a:gd name="T43" fmla="*/ 94 h 96"/>
                <a:gd name="T44" fmla="*/ 22 w 59"/>
                <a:gd name="T45" fmla="*/ 94 h 96"/>
                <a:gd name="T46" fmla="*/ 22 w 59"/>
                <a:gd name="T47" fmla="*/ 96 h 96"/>
                <a:gd name="T48" fmla="*/ 49 w 59"/>
                <a:gd name="T49" fmla="*/ 96 h 96"/>
                <a:gd name="T50" fmla="*/ 59 w 59"/>
                <a:gd name="T51" fmla="*/ 87 h 96"/>
                <a:gd name="T52" fmla="*/ 59 w 59"/>
                <a:gd name="T53" fmla="*/ 40 h 96"/>
                <a:gd name="T54" fmla="*/ 49 w 59"/>
                <a:gd name="T55" fmla="*/ 3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" h="96">
                  <a:moveTo>
                    <a:pt x="49" y="31"/>
                  </a:moveTo>
                  <a:cubicBezTo>
                    <a:pt x="38" y="31"/>
                    <a:pt x="38" y="31"/>
                    <a:pt x="38" y="31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2" y="28"/>
                    <a:pt x="43" y="26"/>
                    <a:pt x="43" y="23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3"/>
                    <a:pt x="39" y="0"/>
                    <a:pt x="35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0"/>
                    <a:pt x="11" y="3"/>
                    <a:pt x="11" y="8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6"/>
                    <a:pt x="13" y="28"/>
                    <a:pt x="15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3" y="31"/>
                    <a:pt x="2" y="32"/>
                    <a:pt x="0" y="32"/>
                  </a:cubicBezTo>
                  <a:cubicBezTo>
                    <a:pt x="1" y="33"/>
                    <a:pt x="2" y="33"/>
                    <a:pt x="2" y="33"/>
                  </a:cubicBezTo>
                  <a:cubicBezTo>
                    <a:pt x="3" y="33"/>
                    <a:pt x="4" y="33"/>
                    <a:pt x="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54" y="33"/>
                    <a:pt x="57" y="36"/>
                    <a:pt x="57" y="40"/>
                  </a:cubicBezTo>
                  <a:cubicBezTo>
                    <a:pt x="57" y="87"/>
                    <a:pt x="57" y="87"/>
                    <a:pt x="57" y="87"/>
                  </a:cubicBezTo>
                  <a:cubicBezTo>
                    <a:pt x="57" y="91"/>
                    <a:pt x="54" y="94"/>
                    <a:pt x="49" y="94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55" y="96"/>
                    <a:pt x="59" y="92"/>
                    <a:pt x="59" y="87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5" y="31"/>
                    <a:pt x="4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B2A94A09-84AE-7744-A451-D419963020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5250" y="4052888"/>
              <a:ext cx="174625" cy="269875"/>
            </a:xfrm>
            <a:custGeom>
              <a:avLst/>
              <a:gdLst>
                <a:gd name="T0" fmla="*/ 54 w 64"/>
                <a:gd name="T1" fmla="*/ 33 h 98"/>
                <a:gd name="T2" fmla="*/ 46 w 64"/>
                <a:gd name="T3" fmla="*/ 33 h 98"/>
                <a:gd name="T4" fmla="*/ 47 w 64"/>
                <a:gd name="T5" fmla="*/ 32 h 98"/>
                <a:gd name="T6" fmla="*/ 49 w 64"/>
                <a:gd name="T7" fmla="*/ 25 h 98"/>
                <a:gd name="T8" fmla="*/ 49 w 64"/>
                <a:gd name="T9" fmla="*/ 10 h 98"/>
                <a:gd name="T10" fmla="*/ 40 w 64"/>
                <a:gd name="T11" fmla="*/ 0 h 98"/>
                <a:gd name="T12" fmla="*/ 24 w 64"/>
                <a:gd name="T13" fmla="*/ 0 h 98"/>
                <a:gd name="T14" fmla="*/ 14 w 64"/>
                <a:gd name="T15" fmla="*/ 10 h 98"/>
                <a:gd name="T16" fmla="*/ 14 w 64"/>
                <a:gd name="T17" fmla="*/ 25 h 98"/>
                <a:gd name="T18" fmla="*/ 17 w 64"/>
                <a:gd name="T19" fmla="*/ 32 h 98"/>
                <a:gd name="T20" fmla="*/ 18 w 64"/>
                <a:gd name="T21" fmla="*/ 33 h 98"/>
                <a:gd name="T22" fmla="*/ 9 w 64"/>
                <a:gd name="T23" fmla="*/ 33 h 98"/>
                <a:gd name="T24" fmla="*/ 0 w 64"/>
                <a:gd name="T25" fmla="*/ 42 h 98"/>
                <a:gd name="T26" fmla="*/ 0 w 64"/>
                <a:gd name="T27" fmla="*/ 90 h 98"/>
                <a:gd name="T28" fmla="*/ 9 w 64"/>
                <a:gd name="T29" fmla="*/ 98 h 98"/>
                <a:gd name="T30" fmla="*/ 54 w 64"/>
                <a:gd name="T31" fmla="*/ 98 h 98"/>
                <a:gd name="T32" fmla="*/ 64 w 64"/>
                <a:gd name="T33" fmla="*/ 90 h 98"/>
                <a:gd name="T34" fmla="*/ 64 w 64"/>
                <a:gd name="T35" fmla="*/ 42 h 98"/>
                <a:gd name="T36" fmla="*/ 54 w 64"/>
                <a:gd name="T37" fmla="*/ 33 h 98"/>
                <a:gd name="T38" fmla="*/ 16 w 64"/>
                <a:gd name="T39" fmla="*/ 25 h 98"/>
                <a:gd name="T40" fmla="*/ 16 w 64"/>
                <a:gd name="T41" fmla="*/ 10 h 98"/>
                <a:gd name="T42" fmla="*/ 24 w 64"/>
                <a:gd name="T43" fmla="*/ 2 h 98"/>
                <a:gd name="T44" fmla="*/ 40 w 64"/>
                <a:gd name="T45" fmla="*/ 2 h 98"/>
                <a:gd name="T46" fmla="*/ 48 w 64"/>
                <a:gd name="T47" fmla="*/ 10 h 98"/>
                <a:gd name="T48" fmla="*/ 48 w 64"/>
                <a:gd name="T49" fmla="*/ 25 h 98"/>
                <a:gd name="T50" fmla="*/ 40 w 64"/>
                <a:gd name="T51" fmla="*/ 33 h 98"/>
                <a:gd name="T52" fmla="*/ 24 w 64"/>
                <a:gd name="T53" fmla="*/ 33 h 98"/>
                <a:gd name="T54" fmla="*/ 16 w 64"/>
                <a:gd name="T55" fmla="*/ 25 h 98"/>
                <a:gd name="T56" fmla="*/ 62 w 64"/>
                <a:gd name="T57" fmla="*/ 90 h 98"/>
                <a:gd name="T58" fmla="*/ 54 w 64"/>
                <a:gd name="T59" fmla="*/ 96 h 98"/>
                <a:gd name="T60" fmla="*/ 9 w 64"/>
                <a:gd name="T61" fmla="*/ 96 h 98"/>
                <a:gd name="T62" fmla="*/ 1 w 64"/>
                <a:gd name="T63" fmla="*/ 90 h 98"/>
                <a:gd name="T64" fmla="*/ 1 w 64"/>
                <a:gd name="T65" fmla="*/ 42 h 98"/>
                <a:gd name="T66" fmla="*/ 9 w 64"/>
                <a:gd name="T67" fmla="*/ 35 h 98"/>
                <a:gd name="T68" fmla="*/ 30 w 64"/>
                <a:gd name="T69" fmla="*/ 35 h 98"/>
                <a:gd name="T70" fmla="*/ 32 w 64"/>
                <a:gd name="T71" fmla="*/ 40 h 98"/>
                <a:gd name="T72" fmla="*/ 34 w 64"/>
                <a:gd name="T73" fmla="*/ 35 h 98"/>
                <a:gd name="T74" fmla="*/ 54 w 64"/>
                <a:gd name="T75" fmla="*/ 35 h 98"/>
                <a:gd name="T76" fmla="*/ 62 w 64"/>
                <a:gd name="T77" fmla="*/ 42 h 98"/>
                <a:gd name="T78" fmla="*/ 62 w 64"/>
                <a:gd name="T79" fmla="*/ 9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4" h="98">
                  <a:moveTo>
                    <a:pt x="54" y="33"/>
                  </a:moveTo>
                  <a:cubicBezTo>
                    <a:pt x="46" y="33"/>
                    <a:pt x="46" y="33"/>
                    <a:pt x="46" y="33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9" y="30"/>
                    <a:pt x="49" y="28"/>
                    <a:pt x="49" y="25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4"/>
                    <a:pt x="45" y="0"/>
                    <a:pt x="4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9" y="0"/>
                    <a:pt x="14" y="4"/>
                    <a:pt x="14" y="10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8"/>
                    <a:pt x="15" y="30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4" y="33"/>
                    <a:pt x="0" y="37"/>
                    <a:pt x="0" y="42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4"/>
                    <a:pt x="4" y="98"/>
                    <a:pt x="9" y="98"/>
                  </a:cubicBezTo>
                  <a:cubicBezTo>
                    <a:pt x="54" y="98"/>
                    <a:pt x="54" y="98"/>
                    <a:pt x="54" y="98"/>
                  </a:cubicBezTo>
                  <a:cubicBezTo>
                    <a:pt x="60" y="98"/>
                    <a:pt x="64" y="94"/>
                    <a:pt x="64" y="90"/>
                  </a:cubicBezTo>
                  <a:cubicBezTo>
                    <a:pt x="64" y="42"/>
                    <a:pt x="64" y="42"/>
                    <a:pt x="64" y="42"/>
                  </a:cubicBezTo>
                  <a:cubicBezTo>
                    <a:pt x="64" y="37"/>
                    <a:pt x="60" y="33"/>
                    <a:pt x="54" y="33"/>
                  </a:cubicBezTo>
                  <a:close/>
                  <a:moveTo>
                    <a:pt x="16" y="25"/>
                  </a:moveTo>
                  <a:cubicBezTo>
                    <a:pt x="16" y="10"/>
                    <a:pt x="16" y="10"/>
                    <a:pt x="16" y="10"/>
                  </a:cubicBezTo>
                  <a:cubicBezTo>
                    <a:pt x="16" y="5"/>
                    <a:pt x="20" y="2"/>
                    <a:pt x="24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4" y="2"/>
                    <a:pt x="48" y="5"/>
                    <a:pt x="48" y="10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30"/>
                    <a:pt x="44" y="33"/>
                    <a:pt x="40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0" y="33"/>
                    <a:pt x="16" y="30"/>
                    <a:pt x="16" y="25"/>
                  </a:cubicBezTo>
                  <a:close/>
                  <a:moveTo>
                    <a:pt x="62" y="90"/>
                  </a:moveTo>
                  <a:cubicBezTo>
                    <a:pt x="62" y="93"/>
                    <a:pt x="59" y="96"/>
                    <a:pt x="54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5" y="96"/>
                    <a:pt x="1" y="93"/>
                    <a:pt x="1" y="9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38"/>
                    <a:pt x="5" y="35"/>
                    <a:pt x="9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54" y="35"/>
                    <a:pt x="54" y="35"/>
                    <a:pt x="54" y="35"/>
                  </a:cubicBezTo>
                  <a:cubicBezTo>
                    <a:pt x="59" y="35"/>
                    <a:pt x="62" y="38"/>
                    <a:pt x="62" y="42"/>
                  </a:cubicBezTo>
                  <a:lnTo>
                    <a:pt x="62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62DA0782-A21E-6B43-A791-1844D864D1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688" y="4171950"/>
              <a:ext cx="30162" cy="125413"/>
            </a:xfrm>
            <a:custGeom>
              <a:avLst/>
              <a:gdLst>
                <a:gd name="T0" fmla="*/ 0 w 19"/>
                <a:gd name="T1" fmla="*/ 65 h 79"/>
                <a:gd name="T2" fmla="*/ 10 w 19"/>
                <a:gd name="T3" fmla="*/ 79 h 79"/>
                <a:gd name="T4" fmla="*/ 19 w 19"/>
                <a:gd name="T5" fmla="*/ 65 h 79"/>
                <a:gd name="T6" fmla="*/ 10 w 19"/>
                <a:gd name="T7" fmla="*/ 0 h 79"/>
                <a:gd name="T8" fmla="*/ 0 w 19"/>
                <a:gd name="T9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79">
                  <a:moveTo>
                    <a:pt x="0" y="65"/>
                  </a:moveTo>
                  <a:lnTo>
                    <a:pt x="10" y="79"/>
                  </a:lnTo>
                  <a:lnTo>
                    <a:pt x="19" y="65"/>
                  </a:lnTo>
                  <a:lnTo>
                    <a:pt x="10" y="0"/>
                  </a:lnTo>
                  <a:lnTo>
                    <a:pt x="0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grpSp>
        <p:nvGrpSpPr>
          <p:cNvPr id="97" name="组合 104">
            <a:extLst>
              <a:ext uri="{FF2B5EF4-FFF2-40B4-BE49-F238E27FC236}">
                <a16:creationId xmlns:a16="http://schemas.microsoft.com/office/drawing/2014/main" id="{BAA05454-422D-1946-B956-82B4AAAA1E18}"/>
              </a:ext>
            </a:extLst>
          </p:cNvPr>
          <p:cNvGrpSpPr/>
          <p:nvPr/>
        </p:nvGrpSpPr>
        <p:grpSpPr>
          <a:xfrm rot="2700000">
            <a:off x="1731474" y="3638805"/>
            <a:ext cx="2432530" cy="699569"/>
            <a:chOff x="6404272" y="1527291"/>
            <a:chExt cx="1946097" cy="559752"/>
          </a:xfrm>
        </p:grpSpPr>
        <p:sp>
          <p:nvSpPr>
            <p:cNvPr id="99" name="矩形 106">
              <a:extLst>
                <a:ext uri="{FF2B5EF4-FFF2-40B4-BE49-F238E27FC236}">
                  <a16:creationId xmlns:a16="http://schemas.microsoft.com/office/drawing/2014/main" id="{73286A0A-1C5E-C24D-8A51-4FA3A9790BDD}"/>
                </a:ext>
              </a:extLst>
            </p:cNvPr>
            <p:cNvSpPr/>
            <p:nvPr/>
          </p:nvSpPr>
          <p:spPr>
            <a:xfrm>
              <a:off x="6430918" y="1527291"/>
              <a:ext cx="1919451" cy="533415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pPr algn="r"/>
              <a:r>
                <a:rPr lang="ru-RU" b="1" dirty="0"/>
                <a:t>Перераспределение доходов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00" name="直接连接符 107">
              <a:extLst>
                <a:ext uri="{FF2B5EF4-FFF2-40B4-BE49-F238E27FC236}">
                  <a16:creationId xmlns:a16="http://schemas.microsoft.com/office/drawing/2014/main" id="{05EFA2BB-FEEE-2444-91F2-A765D2D77C70}"/>
                </a:ext>
              </a:extLst>
            </p:cNvPr>
            <p:cNvCxnSpPr/>
            <p:nvPr/>
          </p:nvCxnSpPr>
          <p:spPr>
            <a:xfrm>
              <a:off x="6404272" y="2087043"/>
              <a:ext cx="1875790" cy="0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任意多边形 108">
            <a:extLst>
              <a:ext uri="{FF2B5EF4-FFF2-40B4-BE49-F238E27FC236}">
                <a16:creationId xmlns:a16="http://schemas.microsoft.com/office/drawing/2014/main" id="{87CAA1BA-83E6-7D40-BE34-419DC8C8AD6A}"/>
              </a:ext>
            </a:extLst>
          </p:cNvPr>
          <p:cNvSpPr/>
          <p:nvPr/>
        </p:nvSpPr>
        <p:spPr>
          <a:xfrm>
            <a:off x="3881213" y="3281760"/>
            <a:ext cx="1728551" cy="1562041"/>
          </a:xfrm>
          <a:custGeom>
            <a:avLst/>
            <a:gdLst>
              <a:gd name="connsiteX0" fmla="*/ 1748790 w 1748790"/>
              <a:gd name="connsiteY0" fmla="*/ 0 h 1748790"/>
              <a:gd name="connsiteX1" fmla="*/ 0 w 1748790"/>
              <a:gd name="connsiteY1" fmla="*/ 1748790 h 1748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48790" h="1748790">
                <a:moveTo>
                  <a:pt x="1748790" y="0"/>
                </a:moveTo>
                <a:lnTo>
                  <a:pt x="0" y="1748790"/>
                </a:lnTo>
              </a:path>
            </a:pathLst>
          </a:custGeom>
          <a:noFill/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02" name="组合 109">
            <a:extLst>
              <a:ext uri="{FF2B5EF4-FFF2-40B4-BE49-F238E27FC236}">
                <a16:creationId xmlns:a16="http://schemas.microsoft.com/office/drawing/2014/main" id="{04463E4C-6947-1443-BFB5-3B4753B4CF37}"/>
              </a:ext>
            </a:extLst>
          </p:cNvPr>
          <p:cNvGrpSpPr/>
          <p:nvPr/>
        </p:nvGrpSpPr>
        <p:grpSpPr>
          <a:xfrm rot="2700000">
            <a:off x="8346467" y="1458345"/>
            <a:ext cx="2454997" cy="674027"/>
            <a:chOff x="5969410" y="1517971"/>
            <a:chExt cx="1964072" cy="539317"/>
          </a:xfrm>
        </p:grpSpPr>
        <p:sp>
          <p:nvSpPr>
            <p:cNvPr id="104" name="矩形 111">
              <a:extLst>
                <a:ext uri="{FF2B5EF4-FFF2-40B4-BE49-F238E27FC236}">
                  <a16:creationId xmlns:a16="http://schemas.microsoft.com/office/drawing/2014/main" id="{B60F756F-3602-E44C-9F31-9BCF8AA9DE26}"/>
                </a:ext>
              </a:extLst>
            </p:cNvPr>
            <p:cNvSpPr/>
            <p:nvPr/>
          </p:nvSpPr>
          <p:spPr>
            <a:xfrm>
              <a:off x="5969410" y="1517971"/>
              <a:ext cx="1679259" cy="533417"/>
            </a:xfrm>
            <a:prstGeom prst="rect">
              <a:avLst/>
            </a:prstGeom>
          </p:spPr>
          <p:txBody>
            <a:bodyPr vert="horz" wrap="square" lIns="111567" tIns="55783" rIns="111567" bIns="55783" rtlCol="0">
              <a:spAutoFit/>
            </a:bodyPr>
            <a:lstStyle/>
            <a:p>
              <a:r>
                <a:rPr lang="ru-RU" b="1" dirty="0"/>
                <a:t>Регулирование экономики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05" name="直接连接符 112">
              <a:extLst>
                <a:ext uri="{FF2B5EF4-FFF2-40B4-BE49-F238E27FC236}">
                  <a16:creationId xmlns:a16="http://schemas.microsoft.com/office/drawing/2014/main" id="{FB515C4B-AA06-DE4D-8233-FE1DBE98CEF7}"/>
                </a:ext>
              </a:extLst>
            </p:cNvPr>
            <p:cNvCxnSpPr/>
            <p:nvPr/>
          </p:nvCxnSpPr>
          <p:spPr>
            <a:xfrm>
              <a:off x="6057692" y="2057288"/>
              <a:ext cx="1875790" cy="0"/>
            </a:xfrm>
            <a:prstGeom prst="line">
              <a:avLst/>
            </a:prstGeom>
            <a:ln w="63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任意多边形 113">
            <a:extLst>
              <a:ext uri="{FF2B5EF4-FFF2-40B4-BE49-F238E27FC236}">
                <a16:creationId xmlns:a16="http://schemas.microsoft.com/office/drawing/2014/main" id="{57E760DC-48EC-7242-887F-E88D6942F220}"/>
              </a:ext>
            </a:extLst>
          </p:cNvPr>
          <p:cNvSpPr/>
          <p:nvPr/>
        </p:nvSpPr>
        <p:spPr>
          <a:xfrm>
            <a:off x="6923766" y="1742347"/>
            <a:ext cx="1811026" cy="1550291"/>
          </a:xfrm>
          <a:custGeom>
            <a:avLst/>
            <a:gdLst>
              <a:gd name="connsiteX0" fmla="*/ 0 w 1306285"/>
              <a:gd name="connsiteY0" fmla="*/ 1320800 h 1320800"/>
              <a:gd name="connsiteX1" fmla="*/ 43542 w 1306285"/>
              <a:gd name="connsiteY1" fmla="*/ 1277257 h 1320800"/>
              <a:gd name="connsiteX2" fmla="*/ 1306285 w 1306285"/>
              <a:gd name="connsiteY2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5" h="1320800">
                <a:moveTo>
                  <a:pt x="0" y="1320800"/>
                </a:moveTo>
                <a:lnTo>
                  <a:pt x="43542" y="1277257"/>
                </a:lnTo>
                <a:lnTo>
                  <a:pt x="1306285" y="0"/>
                </a:lnTo>
              </a:path>
            </a:pathLst>
          </a:custGeom>
          <a:solidFill>
            <a:srgbClr val="261F1C"/>
          </a:solidFill>
          <a:ln w="12700">
            <a:solidFill>
              <a:srgbClr val="261F1C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 sz="2399" dirty="0">
              <a:solidFill>
                <a:srgbClr val="261F1C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07" name="组合 114">
            <a:extLst>
              <a:ext uri="{FF2B5EF4-FFF2-40B4-BE49-F238E27FC236}">
                <a16:creationId xmlns:a16="http://schemas.microsoft.com/office/drawing/2014/main" id="{21EB0087-295F-DC46-BBF3-01548D98B192}"/>
              </a:ext>
            </a:extLst>
          </p:cNvPr>
          <p:cNvGrpSpPr/>
          <p:nvPr/>
        </p:nvGrpSpPr>
        <p:grpSpPr>
          <a:xfrm>
            <a:off x="8087404" y="2295332"/>
            <a:ext cx="509896" cy="400828"/>
            <a:chOff x="5297488" y="2511425"/>
            <a:chExt cx="407988" cy="32067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99BEF26B-D0A3-9F4E-9028-5D3F51D0E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7488" y="2511425"/>
              <a:ext cx="322263" cy="239713"/>
            </a:xfrm>
            <a:custGeom>
              <a:avLst/>
              <a:gdLst>
                <a:gd name="T0" fmla="*/ 15 w 131"/>
                <a:gd name="T1" fmla="*/ 92 h 97"/>
                <a:gd name="T2" fmla="*/ 6 w 131"/>
                <a:gd name="T3" fmla="*/ 83 h 97"/>
                <a:gd name="T4" fmla="*/ 6 w 131"/>
                <a:gd name="T5" fmla="*/ 15 h 97"/>
                <a:gd name="T6" fmla="*/ 15 w 131"/>
                <a:gd name="T7" fmla="*/ 6 h 97"/>
                <a:gd name="T8" fmla="*/ 117 w 131"/>
                <a:gd name="T9" fmla="*/ 6 h 97"/>
                <a:gd name="T10" fmla="*/ 126 w 131"/>
                <a:gd name="T11" fmla="*/ 15 h 97"/>
                <a:gd name="T12" fmla="*/ 126 w 131"/>
                <a:gd name="T13" fmla="*/ 23 h 97"/>
                <a:gd name="T14" fmla="*/ 131 w 131"/>
                <a:gd name="T15" fmla="*/ 23 h 97"/>
                <a:gd name="T16" fmla="*/ 131 w 131"/>
                <a:gd name="T17" fmla="*/ 15 h 97"/>
                <a:gd name="T18" fmla="*/ 117 w 131"/>
                <a:gd name="T19" fmla="*/ 0 h 97"/>
                <a:gd name="T20" fmla="*/ 15 w 131"/>
                <a:gd name="T21" fmla="*/ 0 h 97"/>
                <a:gd name="T22" fmla="*/ 0 w 131"/>
                <a:gd name="T23" fmla="*/ 15 h 97"/>
                <a:gd name="T24" fmla="*/ 0 w 131"/>
                <a:gd name="T25" fmla="*/ 83 h 97"/>
                <a:gd name="T26" fmla="*/ 15 w 131"/>
                <a:gd name="T27" fmla="*/ 97 h 97"/>
                <a:gd name="T28" fmla="*/ 97 w 131"/>
                <a:gd name="T29" fmla="*/ 97 h 97"/>
                <a:gd name="T30" fmla="*/ 97 w 131"/>
                <a:gd name="T31" fmla="*/ 92 h 97"/>
                <a:gd name="T32" fmla="*/ 15 w 131"/>
                <a:gd name="T33" fmla="*/ 9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1" h="97">
                  <a:moveTo>
                    <a:pt x="15" y="92"/>
                  </a:moveTo>
                  <a:cubicBezTo>
                    <a:pt x="10" y="92"/>
                    <a:pt x="6" y="88"/>
                    <a:pt x="6" y="8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0"/>
                    <a:pt x="10" y="6"/>
                    <a:pt x="15" y="6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22" y="6"/>
                    <a:pt x="126" y="10"/>
                    <a:pt x="126" y="15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1" y="15"/>
                    <a:pt x="131" y="15"/>
                    <a:pt x="131" y="15"/>
                  </a:cubicBezTo>
                  <a:cubicBezTo>
                    <a:pt x="131" y="7"/>
                    <a:pt x="125" y="0"/>
                    <a:pt x="11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91"/>
                    <a:pt x="7" y="97"/>
                    <a:pt x="15" y="97"/>
                  </a:cubicBezTo>
                  <a:cubicBezTo>
                    <a:pt x="97" y="97"/>
                    <a:pt x="97" y="97"/>
                    <a:pt x="97" y="97"/>
                  </a:cubicBezTo>
                  <a:cubicBezTo>
                    <a:pt x="97" y="92"/>
                    <a:pt x="97" y="92"/>
                    <a:pt x="97" y="92"/>
                  </a:cubicBezTo>
                  <a:lnTo>
                    <a:pt x="15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91F3335C-1D0A-1843-B1BA-67223DBD2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1963" y="2663825"/>
              <a:ext cx="163513" cy="168275"/>
            </a:xfrm>
            <a:custGeom>
              <a:avLst/>
              <a:gdLst>
                <a:gd name="T0" fmla="*/ 58 w 67"/>
                <a:gd name="T1" fmla="*/ 0 h 68"/>
                <a:gd name="T2" fmla="*/ 46 w 67"/>
                <a:gd name="T3" fmla="*/ 0 h 68"/>
                <a:gd name="T4" fmla="*/ 37 w 67"/>
                <a:gd name="T5" fmla="*/ 37 h 68"/>
                <a:gd name="T6" fmla="*/ 33 w 67"/>
                <a:gd name="T7" fmla="*/ 8 h 68"/>
                <a:gd name="T8" fmla="*/ 29 w 67"/>
                <a:gd name="T9" fmla="*/ 37 h 68"/>
                <a:gd name="T10" fmla="*/ 21 w 67"/>
                <a:gd name="T11" fmla="*/ 0 h 68"/>
                <a:gd name="T12" fmla="*/ 9 w 67"/>
                <a:gd name="T13" fmla="*/ 0 h 68"/>
                <a:gd name="T14" fmla="*/ 0 w 67"/>
                <a:gd name="T15" fmla="*/ 8 h 68"/>
                <a:gd name="T16" fmla="*/ 0 w 67"/>
                <a:gd name="T17" fmla="*/ 60 h 68"/>
                <a:gd name="T18" fmla="*/ 9 w 67"/>
                <a:gd name="T19" fmla="*/ 68 h 68"/>
                <a:gd name="T20" fmla="*/ 58 w 67"/>
                <a:gd name="T21" fmla="*/ 68 h 68"/>
                <a:gd name="T22" fmla="*/ 67 w 67"/>
                <a:gd name="T23" fmla="*/ 60 h 68"/>
                <a:gd name="T24" fmla="*/ 67 w 67"/>
                <a:gd name="T25" fmla="*/ 8 h 68"/>
                <a:gd name="T26" fmla="*/ 58 w 67"/>
                <a:gd name="T2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68">
                  <a:moveTo>
                    <a:pt x="58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5"/>
                    <a:pt x="4" y="68"/>
                    <a:pt x="9" y="68"/>
                  </a:cubicBezTo>
                  <a:cubicBezTo>
                    <a:pt x="58" y="68"/>
                    <a:pt x="58" y="68"/>
                    <a:pt x="58" y="68"/>
                  </a:cubicBezTo>
                  <a:cubicBezTo>
                    <a:pt x="63" y="68"/>
                    <a:pt x="67" y="65"/>
                    <a:pt x="67" y="60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4"/>
                    <a:pt x="63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F1409E6F-A82C-B049-B406-6B79AD8B2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0063" y="2573338"/>
              <a:ext cx="87313" cy="103188"/>
            </a:xfrm>
            <a:custGeom>
              <a:avLst/>
              <a:gdLst>
                <a:gd name="T0" fmla="*/ 9 w 35"/>
                <a:gd name="T1" fmla="*/ 35 h 42"/>
                <a:gd name="T2" fmla="*/ 9 w 35"/>
                <a:gd name="T3" fmla="*/ 36 h 42"/>
                <a:gd name="T4" fmla="*/ 15 w 35"/>
                <a:gd name="T5" fmla="*/ 36 h 42"/>
                <a:gd name="T6" fmla="*/ 17 w 35"/>
                <a:gd name="T7" fmla="*/ 42 h 42"/>
                <a:gd name="T8" fmla="*/ 20 w 35"/>
                <a:gd name="T9" fmla="*/ 36 h 42"/>
                <a:gd name="T10" fmla="*/ 26 w 35"/>
                <a:gd name="T11" fmla="*/ 36 h 42"/>
                <a:gd name="T12" fmla="*/ 26 w 35"/>
                <a:gd name="T13" fmla="*/ 35 h 42"/>
                <a:gd name="T14" fmla="*/ 35 w 35"/>
                <a:gd name="T15" fmla="*/ 26 h 42"/>
                <a:gd name="T16" fmla="*/ 35 w 35"/>
                <a:gd name="T17" fmla="*/ 9 h 42"/>
                <a:gd name="T18" fmla="*/ 26 w 35"/>
                <a:gd name="T19" fmla="*/ 0 h 42"/>
                <a:gd name="T20" fmla="*/ 9 w 35"/>
                <a:gd name="T21" fmla="*/ 0 h 42"/>
                <a:gd name="T22" fmla="*/ 0 w 35"/>
                <a:gd name="T23" fmla="*/ 9 h 42"/>
                <a:gd name="T24" fmla="*/ 0 w 35"/>
                <a:gd name="T25" fmla="*/ 26 h 42"/>
                <a:gd name="T26" fmla="*/ 9 w 35"/>
                <a:gd name="T27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2">
                  <a:moveTo>
                    <a:pt x="9" y="35"/>
                  </a:moveTo>
                  <a:cubicBezTo>
                    <a:pt x="9" y="36"/>
                    <a:pt x="9" y="36"/>
                    <a:pt x="9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31" y="35"/>
                    <a:pt x="35" y="31"/>
                    <a:pt x="35" y="26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4"/>
                    <a:pt x="31" y="0"/>
                    <a:pt x="2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1"/>
                    <a:pt x="4" y="35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132C9DFC-6F47-A647-AEA1-76C038B92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2413" y="2605088"/>
              <a:ext cx="203200" cy="109538"/>
            </a:xfrm>
            <a:custGeom>
              <a:avLst/>
              <a:gdLst>
                <a:gd name="T0" fmla="*/ 116 w 128"/>
                <a:gd name="T1" fmla="*/ 9 h 69"/>
                <a:gd name="T2" fmla="*/ 91 w 128"/>
                <a:gd name="T3" fmla="*/ 34 h 69"/>
                <a:gd name="T4" fmla="*/ 79 w 128"/>
                <a:gd name="T5" fmla="*/ 20 h 69"/>
                <a:gd name="T6" fmla="*/ 38 w 128"/>
                <a:gd name="T7" fmla="*/ 59 h 69"/>
                <a:gd name="T8" fmla="*/ 15 w 128"/>
                <a:gd name="T9" fmla="*/ 50 h 69"/>
                <a:gd name="T10" fmla="*/ 0 w 128"/>
                <a:gd name="T11" fmla="*/ 65 h 69"/>
                <a:gd name="T12" fmla="*/ 3 w 128"/>
                <a:gd name="T13" fmla="*/ 69 h 69"/>
                <a:gd name="T14" fmla="*/ 17 w 128"/>
                <a:gd name="T15" fmla="*/ 55 h 69"/>
                <a:gd name="T16" fmla="*/ 40 w 128"/>
                <a:gd name="T17" fmla="*/ 64 h 69"/>
                <a:gd name="T18" fmla="*/ 79 w 128"/>
                <a:gd name="T19" fmla="*/ 26 h 69"/>
                <a:gd name="T20" fmla="*/ 91 w 128"/>
                <a:gd name="T21" fmla="*/ 40 h 69"/>
                <a:gd name="T22" fmla="*/ 119 w 128"/>
                <a:gd name="T23" fmla="*/ 12 h 69"/>
                <a:gd name="T24" fmla="*/ 124 w 128"/>
                <a:gd name="T25" fmla="*/ 17 h 69"/>
                <a:gd name="T26" fmla="*/ 128 w 128"/>
                <a:gd name="T27" fmla="*/ 0 h 69"/>
                <a:gd name="T28" fmla="*/ 111 w 128"/>
                <a:gd name="T29" fmla="*/ 5 h 69"/>
                <a:gd name="T30" fmla="*/ 116 w 128"/>
                <a:gd name="T31" fmla="*/ 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8" h="69">
                  <a:moveTo>
                    <a:pt x="116" y="9"/>
                  </a:moveTo>
                  <a:lnTo>
                    <a:pt x="91" y="34"/>
                  </a:lnTo>
                  <a:lnTo>
                    <a:pt x="79" y="20"/>
                  </a:lnTo>
                  <a:lnTo>
                    <a:pt x="38" y="59"/>
                  </a:lnTo>
                  <a:lnTo>
                    <a:pt x="15" y="50"/>
                  </a:lnTo>
                  <a:lnTo>
                    <a:pt x="0" y="65"/>
                  </a:lnTo>
                  <a:lnTo>
                    <a:pt x="3" y="69"/>
                  </a:lnTo>
                  <a:lnTo>
                    <a:pt x="17" y="55"/>
                  </a:lnTo>
                  <a:lnTo>
                    <a:pt x="40" y="64"/>
                  </a:lnTo>
                  <a:lnTo>
                    <a:pt x="79" y="26"/>
                  </a:lnTo>
                  <a:lnTo>
                    <a:pt x="91" y="40"/>
                  </a:lnTo>
                  <a:lnTo>
                    <a:pt x="119" y="12"/>
                  </a:lnTo>
                  <a:lnTo>
                    <a:pt x="124" y="17"/>
                  </a:lnTo>
                  <a:lnTo>
                    <a:pt x="128" y="0"/>
                  </a:lnTo>
                  <a:lnTo>
                    <a:pt x="111" y="5"/>
                  </a:lnTo>
                  <a:lnTo>
                    <a:pt x="116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rgbClr val="261F1C"/>
                </a:solidFill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cxnSp>
        <p:nvCxnSpPr>
          <p:cNvPr id="52" name="直接连接符 107">
            <a:extLst>
              <a:ext uri="{FF2B5EF4-FFF2-40B4-BE49-F238E27FC236}">
                <a16:creationId xmlns:a16="http://schemas.microsoft.com/office/drawing/2014/main" id="{05EFA2BB-FEEE-2444-91F2-A765D2D77C70}"/>
              </a:ext>
            </a:extLst>
          </p:cNvPr>
          <p:cNvCxnSpPr/>
          <p:nvPr/>
        </p:nvCxnSpPr>
        <p:spPr>
          <a:xfrm rot="2700000">
            <a:off x="1821805" y="2523109"/>
            <a:ext cx="2344650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107">
            <a:extLst>
              <a:ext uri="{FF2B5EF4-FFF2-40B4-BE49-F238E27FC236}">
                <a16:creationId xmlns:a16="http://schemas.microsoft.com/office/drawing/2014/main" id="{05EFA2BB-FEEE-2444-91F2-A765D2D77C70}"/>
              </a:ext>
            </a:extLst>
          </p:cNvPr>
          <p:cNvCxnSpPr/>
          <p:nvPr/>
        </p:nvCxnSpPr>
        <p:spPr>
          <a:xfrm rot="2700000">
            <a:off x="8531702" y="4181027"/>
            <a:ext cx="2344650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107">
            <a:extLst>
              <a:ext uri="{FF2B5EF4-FFF2-40B4-BE49-F238E27FC236}">
                <a16:creationId xmlns:a16="http://schemas.microsoft.com/office/drawing/2014/main" id="{05EFA2BB-FEEE-2444-91F2-A765D2D77C70}"/>
              </a:ext>
            </a:extLst>
          </p:cNvPr>
          <p:cNvCxnSpPr/>
          <p:nvPr/>
        </p:nvCxnSpPr>
        <p:spPr>
          <a:xfrm rot="2700000">
            <a:off x="1974205" y="2675509"/>
            <a:ext cx="2344650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841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81" grpId="0" animBg="1"/>
      <p:bldP spid="89" grpId="0" animBg="1"/>
      <p:bldP spid="101" grpId="0" animBg="1"/>
      <p:bldP spid="10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b="1" dirty="0">
                <a:solidFill>
                  <a:schemeClr val="accent1"/>
                </a:solidFill>
              </a:rPr>
              <a:t>Виды налогов</a:t>
            </a:r>
            <a:endParaRPr lang="en-UA" sz="2400" dirty="0">
              <a:solidFill>
                <a:schemeClr val="accent1"/>
              </a:solidFill>
            </a:endParaRPr>
          </a:p>
        </p:txBody>
      </p:sp>
      <p:grpSp>
        <p:nvGrpSpPr>
          <p:cNvPr id="4" name="组合 1">
            <a:extLst>
              <a:ext uri="{FF2B5EF4-FFF2-40B4-BE49-F238E27FC236}">
                <a16:creationId xmlns:a16="http://schemas.microsoft.com/office/drawing/2014/main" id="{2CF13DF9-9D71-FE42-AF70-897C1C1DDA1C}"/>
              </a:ext>
            </a:extLst>
          </p:cNvPr>
          <p:cNvGrpSpPr/>
          <p:nvPr/>
        </p:nvGrpSpPr>
        <p:grpSpPr>
          <a:xfrm>
            <a:off x="5186310" y="1734460"/>
            <a:ext cx="1819380" cy="3776112"/>
            <a:chOff x="4923304" y="1684213"/>
            <a:chExt cx="2229277" cy="4626854"/>
          </a:xfrm>
        </p:grpSpPr>
        <p:sp>
          <p:nvSpPr>
            <p:cNvPr id="5" name="Freeform 4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71CEFFB3-47C7-9F42-940E-4532F34282FE}"/>
                </a:ext>
              </a:extLst>
            </p:cNvPr>
            <p:cNvSpPr/>
            <p:nvPr/>
          </p:nvSpPr>
          <p:spPr>
            <a:xfrm>
              <a:off x="5793154" y="2315778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100" b="1" kern="1200" dirty="0">
                  <a:solidFill>
                    <a:srgbClr val="595959">
                      <a:hueOff val="0"/>
                      <a:satOff val="0"/>
                      <a:lumOff val="0"/>
                      <a:alphaOff val="0"/>
                    </a:srgb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</a:p>
          </p:txBody>
        </p:sp>
        <p:sp>
          <p:nvSpPr>
            <p:cNvPr id="6" name="Freeform 5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4923B1A9-4BDE-6945-AA3B-2466172733B1}"/>
                </a:ext>
              </a:extLst>
            </p:cNvPr>
            <p:cNvSpPr/>
            <p:nvPr/>
          </p:nvSpPr>
          <p:spPr>
            <a:xfrm>
              <a:off x="5306522" y="3320269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100" b="1" kern="1200" dirty="0">
                  <a:solidFill>
                    <a:srgbClr val="595959">
                      <a:hueOff val="0"/>
                      <a:satOff val="0"/>
                      <a:lumOff val="0"/>
                      <a:alphaOff val="0"/>
                    </a:srgb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</a:p>
          </p:txBody>
        </p:sp>
        <p:sp>
          <p:nvSpPr>
            <p:cNvPr id="7" name="Freeform 6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EC874660-1513-6B4C-A80F-AD05AC09EF91}"/>
                </a:ext>
              </a:extLst>
            </p:cNvPr>
            <p:cNvSpPr/>
            <p:nvPr/>
          </p:nvSpPr>
          <p:spPr>
            <a:xfrm>
              <a:off x="5793154" y="4299283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100" b="1" kern="1200">
                <a:solidFill>
                  <a:srgbClr val="595959">
                    <a:hueOff val="0"/>
                    <a:satOff val="0"/>
                    <a:lumOff val="0"/>
                    <a:alphaOff val="0"/>
                  </a:srgbClr>
                </a:solidFill>
                <a:latin typeface="inpin heiti" panose="00000500000000000000" pitchFamily="2" charset="-122"/>
                <a:ea typeface="inpin heiti" panose="00000500000000000000" pitchFamily="2" charset="-122"/>
                <a:sym typeface="inpin heiti" panose="00000500000000000000" pitchFamily="2" charset="-122"/>
              </a:endParaRPr>
            </a:p>
          </p:txBody>
        </p:sp>
        <p:sp>
          <p:nvSpPr>
            <p:cNvPr id="8" name="Freeform 7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3508B5E7-F1C4-5840-B4ED-8A32086E06B6}"/>
                </a:ext>
              </a:extLst>
            </p:cNvPr>
            <p:cNvSpPr/>
            <p:nvPr/>
          </p:nvSpPr>
          <p:spPr>
            <a:xfrm>
              <a:off x="5306522" y="5329250"/>
              <a:ext cx="973591" cy="486745"/>
            </a:xfrm>
            <a:custGeom>
              <a:avLst/>
              <a:gdLst>
                <a:gd name="connsiteX0" fmla="*/ 0 w 973591"/>
                <a:gd name="connsiteY0" fmla="*/ 0 h 486745"/>
                <a:gd name="connsiteX1" fmla="*/ 973591 w 973591"/>
                <a:gd name="connsiteY1" fmla="*/ 0 h 486745"/>
                <a:gd name="connsiteX2" fmla="*/ 973591 w 973591"/>
                <a:gd name="connsiteY2" fmla="*/ 486745 h 486745"/>
                <a:gd name="connsiteX3" fmla="*/ 0 w 973591"/>
                <a:gd name="connsiteY3" fmla="*/ 486745 h 486745"/>
                <a:gd name="connsiteX4" fmla="*/ 0 w 973591"/>
                <a:gd name="connsiteY4" fmla="*/ 0 h 48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3591" h="486745">
                  <a:moveTo>
                    <a:pt x="0" y="0"/>
                  </a:moveTo>
                  <a:lnTo>
                    <a:pt x="973591" y="0"/>
                  </a:lnTo>
                  <a:lnTo>
                    <a:pt x="973591" y="486745"/>
                  </a:lnTo>
                  <a:lnTo>
                    <a:pt x="0" y="486745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685" tIns="19685" rIns="19685" bIns="19685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100" b="1" kern="1200" dirty="0">
                  <a:solidFill>
                    <a:srgbClr val="595959">
                      <a:hueOff val="0"/>
                      <a:satOff val="0"/>
                      <a:lumOff val="0"/>
                      <a:alphaOff val="0"/>
                    </a:srgbClr>
                  </a:solidFill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rPr>
                <a:t> </a:t>
              </a:r>
            </a:p>
          </p:txBody>
        </p:sp>
        <p:grpSp>
          <p:nvGrpSpPr>
            <p:cNvPr id="9" name="Group 8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6078E9E7-6F42-AA41-B27E-49151C597E61}"/>
                </a:ext>
              </a:extLst>
            </p:cNvPr>
            <p:cNvGrpSpPr/>
            <p:nvPr/>
          </p:nvGrpSpPr>
          <p:grpSpPr>
            <a:xfrm>
              <a:off x="5407972" y="3693193"/>
              <a:ext cx="1744609" cy="1744787"/>
              <a:chOff x="5466028" y="3573608"/>
              <a:chExt cx="1744609" cy="1744787"/>
            </a:xfrm>
          </p:grpSpPr>
          <p:sp>
            <p:nvSpPr>
              <p:cNvPr id="19" name="Circular Arrow 18">
                <a:extLst>
                  <a:ext uri="{FF2B5EF4-FFF2-40B4-BE49-F238E27FC236}">
                    <a16:creationId xmlns:a16="http://schemas.microsoft.com/office/drawing/2014/main" id="{5902EFAC-1100-0B4D-B407-081ABAE3A1BA}"/>
                  </a:ext>
                </a:extLst>
              </p:cNvPr>
              <p:cNvSpPr/>
              <p:nvPr/>
            </p:nvSpPr>
            <p:spPr>
              <a:xfrm>
                <a:off x="5466028" y="3573608"/>
                <a:ext cx="1744609" cy="1744787"/>
              </a:xfrm>
              <a:prstGeom prst="circularArrow">
                <a:avLst>
                  <a:gd name="adj1" fmla="val 10980"/>
                  <a:gd name="adj2" fmla="val 1142322"/>
                  <a:gd name="adj3" fmla="val 4500000"/>
                  <a:gd name="adj4" fmla="val 13500000"/>
                  <a:gd name="adj5" fmla="val 12500"/>
                </a:avLst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071EED87-77EF-6F44-B9CE-7EA034B2AE80}"/>
                  </a:ext>
                </a:extLst>
              </p:cNvPr>
              <p:cNvSpPr/>
              <p:nvPr/>
            </p:nvSpPr>
            <p:spPr>
              <a:xfrm>
                <a:off x="6018081" y="4121528"/>
                <a:ext cx="584388" cy="584388"/>
              </a:xfrm>
              <a:prstGeom prst="ellipse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C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10" name="Group 9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EC07C967-B5E6-C74E-AD2A-BD40C8779A11}"/>
                </a:ext>
              </a:extLst>
            </p:cNvPr>
            <p:cNvGrpSpPr/>
            <p:nvPr/>
          </p:nvGrpSpPr>
          <p:grpSpPr>
            <a:xfrm>
              <a:off x="5047662" y="4811504"/>
              <a:ext cx="1498839" cy="1499563"/>
              <a:chOff x="5105718" y="4691919"/>
              <a:chExt cx="1498839" cy="1499563"/>
            </a:xfrm>
          </p:grpSpPr>
          <p:sp>
            <p:nvSpPr>
              <p:cNvPr id="17" name="Block Arc 16">
                <a:extLst>
                  <a:ext uri="{FF2B5EF4-FFF2-40B4-BE49-F238E27FC236}">
                    <a16:creationId xmlns:a16="http://schemas.microsoft.com/office/drawing/2014/main" id="{08140BC7-A757-D249-BBA3-C76DDE88ECC3}"/>
                  </a:ext>
                </a:extLst>
              </p:cNvPr>
              <p:cNvSpPr/>
              <p:nvPr/>
            </p:nvSpPr>
            <p:spPr>
              <a:xfrm>
                <a:off x="5105718" y="4691919"/>
                <a:ext cx="1498839" cy="1499563"/>
              </a:xfrm>
              <a:prstGeom prst="blockArc">
                <a:avLst>
                  <a:gd name="adj1" fmla="val 0"/>
                  <a:gd name="adj2" fmla="val 18900000"/>
                  <a:gd name="adj3" fmla="val 12740"/>
                </a:avLst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86143A44-E28B-A447-93A8-496C9D0434CE}"/>
                  </a:ext>
                </a:extLst>
              </p:cNvPr>
              <p:cNvSpPr/>
              <p:nvPr/>
            </p:nvSpPr>
            <p:spPr>
              <a:xfrm>
                <a:off x="5576543" y="5163711"/>
                <a:ext cx="584388" cy="584388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D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11" name="Group 10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BF41C622-7D5B-1F47-A66C-11A27984D68B}"/>
                </a:ext>
              </a:extLst>
            </p:cNvPr>
            <p:cNvGrpSpPr/>
            <p:nvPr/>
          </p:nvGrpSpPr>
          <p:grpSpPr>
            <a:xfrm>
              <a:off x="4923304" y="2686852"/>
              <a:ext cx="1744609" cy="1744787"/>
              <a:chOff x="4981360" y="2567267"/>
              <a:chExt cx="1744609" cy="1744787"/>
            </a:xfrm>
          </p:grpSpPr>
          <p:sp>
            <p:nvSpPr>
              <p:cNvPr id="15" name="Shape 14">
                <a:extLst>
                  <a:ext uri="{FF2B5EF4-FFF2-40B4-BE49-F238E27FC236}">
                    <a16:creationId xmlns:a16="http://schemas.microsoft.com/office/drawing/2014/main" id="{E6D6344C-31DC-3946-8046-46F889444BA7}"/>
                  </a:ext>
                </a:extLst>
              </p:cNvPr>
              <p:cNvSpPr/>
              <p:nvPr/>
            </p:nvSpPr>
            <p:spPr>
              <a:xfrm>
                <a:off x="4981360" y="2567267"/>
                <a:ext cx="1744609" cy="1744787"/>
              </a:xfrm>
              <a:prstGeom prst="leftCircularArrow">
                <a:avLst>
                  <a:gd name="adj1" fmla="val 10980"/>
                  <a:gd name="adj2" fmla="val 1142322"/>
                  <a:gd name="adj3" fmla="val 6300000"/>
                  <a:gd name="adj4" fmla="val 18900000"/>
                  <a:gd name="adj5" fmla="val 1250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2BAE6471-CFF3-B945-8CF5-5C02EB1795E7}"/>
                  </a:ext>
                </a:extLst>
              </p:cNvPr>
              <p:cNvSpPr/>
              <p:nvPr/>
            </p:nvSpPr>
            <p:spPr>
              <a:xfrm>
                <a:off x="5576543" y="3163803"/>
                <a:ext cx="584388" cy="584388"/>
              </a:xfrm>
              <a:prstGeom prst="ellipse">
                <a:avLst/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B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  <p:grpSp>
          <p:nvGrpSpPr>
            <p:cNvPr id="12" name="Group 11" descr="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">
              <a:extLst>
                <a:ext uri="{FF2B5EF4-FFF2-40B4-BE49-F238E27FC236}">
                  <a16:creationId xmlns:a16="http://schemas.microsoft.com/office/drawing/2014/main" id="{163EDCB4-DCC1-3045-92AB-BF51E47552F4}"/>
                </a:ext>
              </a:extLst>
            </p:cNvPr>
            <p:cNvGrpSpPr/>
            <p:nvPr/>
          </p:nvGrpSpPr>
          <p:grpSpPr>
            <a:xfrm>
              <a:off x="5407972" y="1684213"/>
              <a:ext cx="1744609" cy="1744787"/>
              <a:chOff x="5466028" y="1564628"/>
              <a:chExt cx="1744609" cy="1744787"/>
            </a:xfrm>
          </p:grpSpPr>
          <p:sp>
            <p:nvSpPr>
              <p:cNvPr id="13" name="Circular Arrow 12">
                <a:extLst>
                  <a:ext uri="{FF2B5EF4-FFF2-40B4-BE49-F238E27FC236}">
                    <a16:creationId xmlns:a16="http://schemas.microsoft.com/office/drawing/2014/main" id="{83C2A2E4-05E2-EB4D-8DD5-4DC8E18C862B}"/>
                  </a:ext>
                </a:extLst>
              </p:cNvPr>
              <p:cNvSpPr/>
              <p:nvPr/>
            </p:nvSpPr>
            <p:spPr>
              <a:xfrm>
                <a:off x="5466028" y="1564628"/>
                <a:ext cx="1744609" cy="1744787"/>
              </a:xfrm>
              <a:prstGeom prst="circularArrow">
                <a:avLst>
                  <a:gd name="adj1" fmla="val 10980"/>
                  <a:gd name="adj2" fmla="val 1142322"/>
                  <a:gd name="adj3" fmla="val 4500000"/>
                  <a:gd name="adj4" fmla="val 10800000"/>
                  <a:gd name="adj5" fmla="val 12500"/>
                </a:avLst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595AE00-7FD9-3E42-893F-83785B60F62B}"/>
                  </a:ext>
                </a:extLst>
              </p:cNvPr>
              <p:cNvSpPr/>
              <p:nvPr/>
            </p:nvSpPr>
            <p:spPr>
              <a:xfrm>
                <a:off x="6050547" y="2147096"/>
                <a:ext cx="584388" cy="584388"/>
              </a:xfrm>
              <a:prstGeom prst="ellipse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13716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20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inpin heiti" panose="00000500000000000000" pitchFamily="2" charset="-122"/>
                    <a:ea typeface="inpin heiti" panose="00000500000000000000" pitchFamily="2" charset="-122"/>
                    <a:sym typeface="inpin heiti" panose="00000500000000000000" pitchFamily="2" charset="-122"/>
                  </a:rPr>
                  <a:t>A</a:t>
                </a:r>
                <a:endParaRPr kumimoji="0" lang="en-US" sz="20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npin heiti" panose="00000500000000000000" pitchFamily="2" charset="-122"/>
                  <a:ea typeface="inpin heiti" panose="00000500000000000000" pitchFamily="2" charset="-122"/>
                  <a:sym typeface="inpin heiti" panose="00000500000000000000" pitchFamily="2" charset="-122"/>
                </a:endParaRPr>
              </a:p>
            </p:txBody>
          </p:sp>
        </p:grpSp>
      </p:grpSp>
      <p:grpSp>
        <p:nvGrpSpPr>
          <p:cNvPr id="21" name="组合 33">
            <a:extLst>
              <a:ext uri="{FF2B5EF4-FFF2-40B4-BE49-F238E27FC236}">
                <a16:creationId xmlns:a16="http://schemas.microsoft.com/office/drawing/2014/main" id="{AB3F148F-6E87-5B42-BA04-3BC69914313D}"/>
              </a:ext>
            </a:extLst>
          </p:cNvPr>
          <p:cNvGrpSpPr/>
          <p:nvPr/>
        </p:nvGrpSpPr>
        <p:grpSpPr>
          <a:xfrm>
            <a:off x="6790902" y="1840497"/>
            <a:ext cx="2717424" cy="1777235"/>
            <a:chOff x="514644" y="3374861"/>
            <a:chExt cx="2717424" cy="1777235"/>
          </a:xfrm>
        </p:grpSpPr>
        <p:sp>
          <p:nvSpPr>
            <p:cNvPr id="22" name="矩形 34">
              <a:extLst>
                <a:ext uri="{FF2B5EF4-FFF2-40B4-BE49-F238E27FC236}">
                  <a16:creationId xmlns:a16="http://schemas.microsoft.com/office/drawing/2014/main" id="{E89AE25D-A166-8C47-9C23-5F94FB141FA3}"/>
                </a:ext>
              </a:extLst>
            </p:cNvPr>
            <p:cNvSpPr/>
            <p:nvPr/>
          </p:nvSpPr>
          <p:spPr>
            <a:xfrm>
              <a:off x="514644" y="3674768"/>
              <a:ext cx="2717424" cy="147732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ru-RU" sz="900" dirty="0"/>
            </a:p>
            <a:p>
              <a:pPr lvl="1"/>
              <a:r>
                <a:rPr lang="ru-RU" sz="900" dirty="0"/>
                <a:t>НДФЛ — налог на доходы физических лиц, ставка составляет 13%, для высоких доходов — 15%​ .</a:t>
              </a:r>
            </a:p>
            <a:p>
              <a:pPr lvl="1"/>
              <a:r>
                <a:rPr lang="ru-RU" sz="900" dirty="0"/>
                <a:t>Налог на имущество — взимается с недвижимости и рассчитывается на основе кадастровой стоимости​ .</a:t>
              </a:r>
            </a:p>
            <a:p>
              <a:pPr lvl="1"/>
              <a:r>
                <a:rPr lang="ru-RU" sz="900" dirty="0"/>
                <a:t>Налог на прибыль организаций — взимается с прибыли, стандартная ставка 20%​ .</a:t>
              </a:r>
            </a:p>
          </p:txBody>
        </p:sp>
        <p:sp>
          <p:nvSpPr>
            <p:cNvPr id="23" name="矩形 35">
              <a:extLst>
                <a:ext uri="{FF2B5EF4-FFF2-40B4-BE49-F238E27FC236}">
                  <a16:creationId xmlns:a16="http://schemas.microsoft.com/office/drawing/2014/main" id="{39A755D7-D049-4F44-8DD1-7C70AB604316}"/>
                </a:ext>
              </a:extLst>
            </p:cNvPr>
            <p:cNvSpPr/>
            <p:nvPr/>
          </p:nvSpPr>
          <p:spPr>
            <a:xfrm>
              <a:off x="910196" y="3374861"/>
              <a:ext cx="2241974" cy="3693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/>
              <a:r>
                <a:rPr lang="ru-RU" b="1" dirty="0"/>
                <a:t>Прямые налоги</a:t>
              </a:r>
              <a:r>
                <a:rPr lang="ru-RU" dirty="0"/>
                <a:t>:</a:t>
              </a:r>
            </a:p>
          </p:txBody>
        </p:sp>
      </p:grpSp>
      <p:grpSp>
        <p:nvGrpSpPr>
          <p:cNvPr id="24" name="组合 36">
            <a:extLst>
              <a:ext uri="{FF2B5EF4-FFF2-40B4-BE49-F238E27FC236}">
                <a16:creationId xmlns:a16="http://schemas.microsoft.com/office/drawing/2014/main" id="{FCC9E676-400C-884C-BF17-B262D0222AF0}"/>
              </a:ext>
            </a:extLst>
          </p:cNvPr>
          <p:cNvGrpSpPr/>
          <p:nvPr/>
        </p:nvGrpSpPr>
        <p:grpSpPr>
          <a:xfrm>
            <a:off x="6744190" y="3585338"/>
            <a:ext cx="2717425" cy="1921709"/>
            <a:chOff x="467932" y="3422078"/>
            <a:chExt cx="2717425" cy="1921709"/>
          </a:xfrm>
        </p:grpSpPr>
        <p:sp>
          <p:nvSpPr>
            <p:cNvPr id="25" name="矩形 40">
              <a:extLst>
                <a:ext uri="{FF2B5EF4-FFF2-40B4-BE49-F238E27FC236}">
                  <a16:creationId xmlns:a16="http://schemas.microsoft.com/office/drawing/2014/main" id="{417635EC-A970-BA42-9075-98EA3A76F4B2}"/>
                </a:ext>
              </a:extLst>
            </p:cNvPr>
            <p:cNvSpPr/>
            <p:nvPr/>
          </p:nvSpPr>
          <p:spPr>
            <a:xfrm>
              <a:off x="467932" y="3958792"/>
              <a:ext cx="2717425" cy="138499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ru-RU" sz="1050" dirty="0"/>
            </a:p>
            <a:p>
              <a:pPr lvl="1"/>
              <a:r>
                <a:rPr lang="ru-RU" sz="1050" dirty="0"/>
                <a:t>Транспортный налог — взимается с владельцев транспортных средств, ставка зависит от мощности двигателя​ .</a:t>
              </a:r>
            </a:p>
            <a:p>
              <a:pPr lvl="1"/>
              <a:r>
                <a:rPr lang="ru-RU" sz="1050" dirty="0"/>
                <a:t>Земельный налог — на основе кадастровой стоимости земельного участка​ .</a:t>
              </a:r>
            </a:p>
          </p:txBody>
        </p:sp>
        <p:sp>
          <p:nvSpPr>
            <p:cNvPr id="26" name="矩形 41">
              <a:extLst>
                <a:ext uri="{FF2B5EF4-FFF2-40B4-BE49-F238E27FC236}">
                  <a16:creationId xmlns:a16="http://schemas.microsoft.com/office/drawing/2014/main" id="{45901CF8-3E82-2249-A55F-E65587DB8B94}"/>
                </a:ext>
              </a:extLst>
            </p:cNvPr>
            <p:cNvSpPr/>
            <p:nvPr/>
          </p:nvSpPr>
          <p:spPr>
            <a:xfrm>
              <a:off x="910196" y="3422078"/>
              <a:ext cx="2241974" cy="6463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/>
              <a:r>
                <a:rPr lang="ru-RU" b="1" dirty="0"/>
                <a:t>Региональные и местные налоги</a:t>
              </a:r>
              <a:r>
                <a:rPr lang="ru-RU" dirty="0"/>
                <a:t>:</a:t>
              </a:r>
            </a:p>
          </p:txBody>
        </p:sp>
      </p:grpSp>
      <p:grpSp>
        <p:nvGrpSpPr>
          <p:cNvPr id="27" name="组合 42">
            <a:extLst>
              <a:ext uri="{FF2B5EF4-FFF2-40B4-BE49-F238E27FC236}">
                <a16:creationId xmlns:a16="http://schemas.microsoft.com/office/drawing/2014/main" id="{A9D422EA-1810-434F-AD1C-C6EFD4D7926B}"/>
              </a:ext>
            </a:extLst>
          </p:cNvPr>
          <p:cNvGrpSpPr/>
          <p:nvPr/>
        </p:nvGrpSpPr>
        <p:grpSpPr>
          <a:xfrm>
            <a:off x="2090057" y="2656194"/>
            <a:ext cx="2915489" cy="1431161"/>
            <a:chOff x="1493637" y="3431312"/>
            <a:chExt cx="2915489" cy="1431161"/>
          </a:xfrm>
        </p:grpSpPr>
        <p:sp>
          <p:nvSpPr>
            <p:cNvPr id="28" name="矩形 43">
              <a:extLst>
                <a:ext uri="{FF2B5EF4-FFF2-40B4-BE49-F238E27FC236}">
                  <a16:creationId xmlns:a16="http://schemas.microsoft.com/office/drawing/2014/main" id="{82704E1F-46D9-6B43-97A4-2F15CECE3B46}"/>
                </a:ext>
              </a:extLst>
            </p:cNvPr>
            <p:cNvSpPr/>
            <p:nvPr/>
          </p:nvSpPr>
          <p:spPr>
            <a:xfrm>
              <a:off x="1493637" y="3800644"/>
              <a:ext cx="2915489" cy="106182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ru-RU" sz="1050" dirty="0"/>
            </a:p>
            <a:p>
              <a:pPr lvl="1"/>
              <a:r>
                <a:rPr lang="ru-RU" sz="1050" dirty="0"/>
                <a:t>НДС — налог, добавляемый к стоимости товаров и услуг, ставка 20%​ .</a:t>
              </a:r>
            </a:p>
            <a:p>
              <a:pPr lvl="1"/>
              <a:r>
                <a:rPr lang="ru-RU" sz="1050" dirty="0"/>
                <a:t>Акцизы — косвенные налоги на товары, такие как алкоголь и табачные изделия​ .</a:t>
              </a:r>
            </a:p>
          </p:txBody>
        </p:sp>
        <p:sp>
          <p:nvSpPr>
            <p:cNvPr id="29" name="矩形 44">
              <a:extLst>
                <a:ext uri="{FF2B5EF4-FFF2-40B4-BE49-F238E27FC236}">
                  <a16:creationId xmlns:a16="http://schemas.microsoft.com/office/drawing/2014/main" id="{5F473D60-3840-964A-AE77-4B3A3E9A8C54}"/>
                </a:ext>
              </a:extLst>
            </p:cNvPr>
            <p:cNvSpPr/>
            <p:nvPr/>
          </p:nvSpPr>
          <p:spPr>
            <a:xfrm>
              <a:off x="1949477" y="3431312"/>
              <a:ext cx="2241974" cy="3693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/>
              <a:r>
                <a:rPr lang="ru-RU" b="1" dirty="0"/>
                <a:t>Косвенные налоги</a:t>
              </a:r>
              <a:r>
                <a:rPr lang="ru-RU" dirty="0"/>
                <a:t>:</a:t>
              </a:r>
            </a:p>
          </p:txBody>
        </p:sp>
      </p:grpSp>
      <p:grpSp>
        <p:nvGrpSpPr>
          <p:cNvPr id="30" name="组合 45">
            <a:extLst>
              <a:ext uri="{FF2B5EF4-FFF2-40B4-BE49-F238E27FC236}">
                <a16:creationId xmlns:a16="http://schemas.microsoft.com/office/drawing/2014/main" id="{B319FABD-12D4-9F47-BB31-547FED1FC8BD}"/>
              </a:ext>
            </a:extLst>
          </p:cNvPr>
          <p:cNvGrpSpPr/>
          <p:nvPr/>
        </p:nvGrpSpPr>
        <p:grpSpPr>
          <a:xfrm>
            <a:off x="2545897" y="4420271"/>
            <a:ext cx="2560513" cy="2176802"/>
            <a:chOff x="1949477" y="3406365"/>
            <a:chExt cx="2560513" cy="2176802"/>
          </a:xfrm>
        </p:grpSpPr>
        <p:sp>
          <p:nvSpPr>
            <p:cNvPr id="31" name="矩形 46">
              <a:extLst>
                <a:ext uri="{FF2B5EF4-FFF2-40B4-BE49-F238E27FC236}">
                  <a16:creationId xmlns:a16="http://schemas.microsoft.com/office/drawing/2014/main" id="{2AF631A7-3775-1E48-B488-C1601D94D94D}"/>
                </a:ext>
              </a:extLst>
            </p:cNvPr>
            <p:cNvSpPr/>
            <p:nvPr/>
          </p:nvSpPr>
          <p:spPr>
            <a:xfrm>
              <a:off x="1949477" y="3798063"/>
              <a:ext cx="2395233" cy="178510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ru-RU" sz="1000" dirty="0" smtClean="0"/>
                <a:t>Подоходные - </a:t>
              </a:r>
              <a:r>
                <a:rPr lang="ru-RU" sz="1000" dirty="0"/>
                <a:t>Размер зависит от общей суммы прибыли или оборота. Например, налог на прибыль организаций или налог на доходы физических лиц. </a:t>
              </a:r>
            </a:p>
            <a:p>
              <a:r>
                <a:rPr lang="ru-RU" sz="1000" dirty="0" smtClean="0"/>
                <a:t>Аккордные - </a:t>
              </a:r>
              <a:r>
                <a:rPr lang="ru-RU" sz="1000" dirty="0"/>
                <a:t>Налагаются в фиксированном размере, на которые не влияют доход и прибыль или даже стоимость имущества. </a:t>
              </a:r>
              <a:r>
                <a:rPr lang="ru-RU" sz="1000" dirty="0" smtClean="0"/>
                <a:t>В </a:t>
              </a:r>
              <a:r>
                <a:rPr lang="ru-RU" sz="1000" dirty="0"/>
                <a:t>России к аккордным относится только налог на патенте. </a:t>
              </a:r>
            </a:p>
          </p:txBody>
        </p:sp>
        <p:sp>
          <p:nvSpPr>
            <p:cNvPr id="32" name="矩形 47">
              <a:extLst>
                <a:ext uri="{FF2B5EF4-FFF2-40B4-BE49-F238E27FC236}">
                  <a16:creationId xmlns:a16="http://schemas.microsoft.com/office/drawing/2014/main" id="{B87F231D-97BD-884B-99C6-7D2EE964690C}"/>
                </a:ext>
              </a:extLst>
            </p:cNvPr>
            <p:cNvSpPr/>
            <p:nvPr/>
          </p:nvSpPr>
          <p:spPr>
            <a:xfrm>
              <a:off x="1960325" y="3406365"/>
              <a:ext cx="2549665" cy="66351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ru-RU" altLang="zh-CN" sz="1600" b="1" dirty="0">
                  <a:latin typeface="Calibri" panose="020F0502020204030204" pitchFamily="34" charset="0"/>
                  <a:ea typeface="inpin heiti" panose="00000500000000000000" pitchFamily="2" charset="-122"/>
                  <a:cs typeface="Calibri" panose="020F0502020204030204" pitchFamily="34" charset="0"/>
                  <a:sym typeface="inpin heiti" panose="00000500000000000000" pitchFamily="2" charset="-122"/>
                </a:rPr>
                <a:t>Подходные </a:t>
              </a:r>
              <a:r>
                <a:rPr lang="ru-RU" altLang="zh-CN" sz="1600" b="1" dirty="0" smtClean="0">
                  <a:latin typeface="Calibri" panose="020F0502020204030204" pitchFamily="34" charset="0"/>
                  <a:ea typeface="inpin heiti" panose="00000500000000000000" pitchFamily="2" charset="-122"/>
                  <a:cs typeface="Calibri" panose="020F0502020204030204" pitchFamily="34" charset="0"/>
                  <a:sym typeface="inpin heiti" panose="00000500000000000000" pitchFamily="2" charset="-122"/>
                </a:rPr>
                <a:t>и аккордные</a:t>
              </a:r>
              <a:endParaRPr lang="zh-CN" altLang="en-US" sz="1600" b="1" dirty="0">
                <a:latin typeface="Calibri" panose="020F0502020204030204" pitchFamily="34" charset="0"/>
                <a:ea typeface="inpin heiti" panose="00000500000000000000" pitchFamily="2" charset="-122"/>
                <a:cs typeface="Calibri" panose="020F0502020204030204" pitchFamily="34" charset="0"/>
                <a:sym typeface="inpin heiti" panose="00000500000000000000" pitchFamily="2" charset="-122"/>
              </a:endParaRPr>
            </a:p>
            <a:p>
              <a:pPr algn="r">
                <a:lnSpc>
                  <a:spcPct val="120000"/>
                </a:lnSpc>
              </a:pPr>
              <a:endParaRPr lang="zh-CN" altLang="en-US" sz="1600" b="1" dirty="0">
                <a:latin typeface="Calibri" panose="020F0502020204030204" pitchFamily="34" charset="0"/>
                <a:ea typeface="inpin heiti" panose="00000500000000000000" pitchFamily="2" charset="-122"/>
                <a:cs typeface="Calibri" panose="020F0502020204030204" pitchFamily="34" charset="0"/>
                <a:sym typeface="inpin heiti" panose="00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3743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1012" y="1729759"/>
            <a:ext cx="485200" cy="48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5454" y="1689658"/>
            <a:ext cx="502400" cy="40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9290" y="4052260"/>
            <a:ext cx="485200" cy="48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58"/>
          <p:cNvSpPr txBox="1"/>
          <p:nvPr/>
        </p:nvSpPr>
        <p:spPr>
          <a:xfrm>
            <a:off x="11558959" y="6358500"/>
            <a:ext cx="632000" cy="14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7" tIns="34267" rIns="68567" bIns="34267" anchor="t" anchorCtr="0">
            <a:noAutofit/>
          </a:bodyPr>
          <a:lstStyle/>
          <a:p>
            <a:pPr algn="ctr">
              <a:buSzPts val="600"/>
            </a:pPr>
            <a:r>
              <a:rPr lang="ru" sz="2267" b="1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2267">
              <a:solidFill>
                <a:srgbClr val="D9D9D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1" name="Google Shape;323;p62"/>
          <p:cNvCxnSpPr/>
          <p:nvPr/>
        </p:nvCxnSpPr>
        <p:spPr>
          <a:xfrm>
            <a:off x="2048946" y="3476442"/>
            <a:ext cx="6917100" cy="15900"/>
          </a:xfrm>
          <a:prstGeom prst="straightConnector1">
            <a:avLst/>
          </a:prstGeom>
          <a:noFill/>
          <a:ln w="38100" cap="rnd" cmpd="sng">
            <a:solidFill>
              <a:srgbClr val="2A3E5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" name="Google Shape;330;p62"/>
          <p:cNvCxnSpPr/>
          <p:nvPr/>
        </p:nvCxnSpPr>
        <p:spPr>
          <a:xfrm>
            <a:off x="6803612" y="2264425"/>
            <a:ext cx="0" cy="1236000"/>
          </a:xfrm>
          <a:prstGeom prst="straightConnector1">
            <a:avLst/>
          </a:prstGeom>
          <a:noFill/>
          <a:ln w="19050" cap="flat" cmpd="sng">
            <a:solidFill>
              <a:srgbClr val="2A3E5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332;p62"/>
          <p:cNvCxnSpPr/>
          <p:nvPr/>
        </p:nvCxnSpPr>
        <p:spPr>
          <a:xfrm>
            <a:off x="2516654" y="2264425"/>
            <a:ext cx="0" cy="1236000"/>
          </a:xfrm>
          <a:prstGeom prst="straightConnector1">
            <a:avLst/>
          </a:prstGeom>
          <a:noFill/>
          <a:ln w="19050" cap="flat" cmpd="sng">
            <a:solidFill>
              <a:srgbClr val="2A3E5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334;p62"/>
          <p:cNvCxnSpPr/>
          <p:nvPr/>
        </p:nvCxnSpPr>
        <p:spPr>
          <a:xfrm>
            <a:off x="4661890" y="3483117"/>
            <a:ext cx="0" cy="497100"/>
          </a:xfrm>
          <a:prstGeom prst="straightConnector1">
            <a:avLst/>
          </a:prstGeom>
          <a:noFill/>
          <a:ln w="19050" cap="flat" cmpd="sng">
            <a:solidFill>
              <a:srgbClr val="2A3E5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/>
          <p:cNvSpPr txBox="1"/>
          <p:nvPr/>
        </p:nvSpPr>
        <p:spPr>
          <a:xfrm>
            <a:off x="769875" y="468276"/>
            <a:ext cx="57911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rgbClr val="FFC000"/>
                </a:solidFill>
              </a:rPr>
              <a:t>Налоговые органы и администрирование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09806" y="1594073"/>
            <a:ext cx="29229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dirty="0"/>
              <a:t>Федеральная налоговая служба контролирует соблюдение налогового законодательства и сбор налогов​ .</a:t>
            </a:r>
          </a:p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092263" y="3831021"/>
            <a:ext cx="30663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ФНС обеспечивает функционирование налоговой системы через сбор налогов, проведение проверок и предоставление услуг​ 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096286" y="1689658"/>
            <a:ext cx="28596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dirty="0"/>
              <a:t>Камеральные и выездные проверки проводятся для контроля правильности уплаты налогов​ .</a:t>
            </a:r>
          </a:p>
          <a:p>
            <a:endParaRPr lang="ru-RU" dirty="0"/>
          </a:p>
        </p:txBody>
      </p:sp>
      <p:pic>
        <p:nvPicPr>
          <p:cNvPr id="277" name="Google Shape;277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88480" y="2811430"/>
            <a:ext cx="897417" cy="10739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431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b="1" dirty="0">
                <a:solidFill>
                  <a:schemeClr val="accent1"/>
                </a:solidFill>
              </a:rPr>
              <a:t>Порядок и способы уплаты налогов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34253427-EFD1-6E43-AFAF-052371FB986E}"/>
              </a:ext>
            </a:extLst>
          </p:cNvPr>
          <p:cNvSpPr>
            <a:spLocks/>
          </p:cNvSpPr>
          <p:nvPr/>
        </p:nvSpPr>
        <p:spPr bwMode="auto">
          <a:xfrm>
            <a:off x="5312569" y="2421202"/>
            <a:ext cx="1497806" cy="1042233"/>
          </a:xfrm>
          <a:custGeom>
            <a:avLst/>
            <a:gdLst>
              <a:gd name="T0" fmla="*/ 0 w 267"/>
              <a:gd name="T1" fmla="*/ 232 h 232"/>
              <a:gd name="T2" fmla="*/ 135 w 267"/>
              <a:gd name="T3" fmla="*/ 0 h 232"/>
              <a:gd name="T4" fmla="*/ 267 w 267"/>
              <a:gd name="T5" fmla="*/ 232 h 232"/>
              <a:gd name="T6" fmla="*/ 0 w 267"/>
              <a:gd name="T7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" h="232">
                <a:moveTo>
                  <a:pt x="0" y="232"/>
                </a:moveTo>
                <a:lnTo>
                  <a:pt x="135" y="0"/>
                </a:lnTo>
                <a:lnTo>
                  <a:pt x="267" y="232"/>
                </a:lnTo>
                <a:lnTo>
                  <a:pt x="0" y="232"/>
                </a:lnTo>
                <a:close/>
              </a:path>
            </a:pathLst>
          </a:custGeom>
          <a:solidFill>
            <a:schemeClr val="accent1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200" b="1" dirty="0">
                <a:solidFill>
                  <a:schemeClr val="bg1"/>
                </a:solidFill>
              </a:rPr>
              <a:t>Способы уплаты</a:t>
            </a:r>
            <a:endParaRPr lang="zh-CN" altLang="en-US" sz="12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F8B45CE9-9445-1140-997E-16D8262D8437}"/>
              </a:ext>
            </a:extLst>
          </p:cNvPr>
          <p:cNvSpPr>
            <a:spLocks/>
          </p:cNvSpPr>
          <p:nvPr/>
        </p:nvSpPr>
        <p:spPr bwMode="auto">
          <a:xfrm>
            <a:off x="4898230" y="3687849"/>
            <a:ext cx="2334419" cy="489671"/>
          </a:xfrm>
          <a:custGeom>
            <a:avLst/>
            <a:gdLst>
              <a:gd name="T0" fmla="*/ 0 w 451"/>
              <a:gd name="T1" fmla="*/ 109 h 109"/>
              <a:gd name="T2" fmla="*/ 64 w 451"/>
              <a:gd name="T3" fmla="*/ 0 h 109"/>
              <a:gd name="T4" fmla="*/ 387 w 451"/>
              <a:gd name="T5" fmla="*/ 0 h 109"/>
              <a:gd name="T6" fmla="*/ 451 w 451"/>
              <a:gd name="T7" fmla="*/ 109 h 109"/>
              <a:gd name="T8" fmla="*/ 0 w 451"/>
              <a:gd name="T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1" h="109">
                <a:moveTo>
                  <a:pt x="0" y="109"/>
                </a:moveTo>
                <a:lnTo>
                  <a:pt x="64" y="0"/>
                </a:lnTo>
                <a:lnTo>
                  <a:pt x="387" y="0"/>
                </a:lnTo>
                <a:lnTo>
                  <a:pt x="451" y="109"/>
                </a:lnTo>
                <a:lnTo>
                  <a:pt x="0" y="109"/>
                </a:lnTo>
                <a:close/>
              </a:path>
            </a:pathLst>
          </a:custGeom>
          <a:solidFill>
            <a:schemeClr val="accent2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400" b="1" dirty="0">
                <a:solidFill>
                  <a:schemeClr val="bg1"/>
                </a:solidFill>
              </a:rPr>
              <a:t>Упрощённые системы налогообложения</a:t>
            </a:r>
            <a:endParaRPr lang="zh-CN" altLang="en-US" sz="14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5" name="Freeform 8">
            <a:extLst>
              <a:ext uri="{FF2B5EF4-FFF2-40B4-BE49-F238E27FC236}">
                <a16:creationId xmlns:a16="http://schemas.microsoft.com/office/drawing/2014/main" id="{0F9AA6C4-8DF3-3A40-AF39-6C9D57957940}"/>
              </a:ext>
            </a:extLst>
          </p:cNvPr>
          <p:cNvSpPr>
            <a:spLocks/>
          </p:cNvSpPr>
          <p:nvPr/>
        </p:nvSpPr>
        <p:spPr bwMode="auto">
          <a:xfrm>
            <a:off x="4391605" y="4531091"/>
            <a:ext cx="3326798" cy="600832"/>
          </a:xfrm>
          <a:custGeom>
            <a:avLst/>
            <a:gdLst>
              <a:gd name="T0" fmla="*/ 0 w 633"/>
              <a:gd name="T1" fmla="*/ 108 h 108"/>
              <a:gd name="T2" fmla="*/ 62 w 633"/>
              <a:gd name="T3" fmla="*/ 0 h 108"/>
              <a:gd name="T4" fmla="*/ 570 w 633"/>
              <a:gd name="T5" fmla="*/ 0 h 108"/>
              <a:gd name="T6" fmla="*/ 633 w 633"/>
              <a:gd name="T7" fmla="*/ 108 h 108"/>
              <a:gd name="T8" fmla="*/ 0 w 633"/>
              <a:gd name="T9" fmla="*/ 108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3" h="108">
                <a:moveTo>
                  <a:pt x="0" y="108"/>
                </a:moveTo>
                <a:lnTo>
                  <a:pt x="62" y="0"/>
                </a:lnTo>
                <a:lnTo>
                  <a:pt x="570" y="0"/>
                </a:lnTo>
                <a:lnTo>
                  <a:pt x="633" y="108"/>
                </a:lnTo>
                <a:lnTo>
                  <a:pt x="0" y="108"/>
                </a:lnTo>
                <a:close/>
              </a:path>
            </a:pathLst>
          </a:custGeom>
          <a:solidFill>
            <a:schemeClr val="accent1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ru-RU" sz="1600" b="1" dirty="0">
                <a:solidFill>
                  <a:schemeClr val="bg1"/>
                </a:solidFill>
              </a:rPr>
              <a:t>Особенности для ИП и физлиц</a:t>
            </a:r>
            <a:endParaRPr lang="zh-CN" altLang="en-US" sz="1600" dirty="0">
              <a:solidFill>
                <a:schemeClr val="bg1"/>
              </a:solidFill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7" name="Freeform 10">
            <a:extLst>
              <a:ext uri="{FF2B5EF4-FFF2-40B4-BE49-F238E27FC236}">
                <a16:creationId xmlns:a16="http://schemas.microsoft.com/office/drawing/2014/main" id="{887C9421-1E38-E449-833B-544C7EC7AE5D}"/>
              </a:ext>
            </a:extLst>
          </p:cNvPr>
          <p:cNvSpPr>
            <a:spLocks/>
          </p:cNvSpPr>
          <p:nvPr/>
        </p:nvSpPr>
        <p:spPr bwMode="auto">
          <a:xfrm>
            <a:off x="5312569" y="3467721"/>
            <a:ext cx="1589881" cy="220128"/>
          </a:xfrm>
          <a:custGeom>
            <a:avLst/>
            <a:gdLst>
              <a:gd name="T0" fmla="*/ 0 w 295"/>
              <a:gd name="T1" fmla="*/ 0 h 49"/>
              <a:gd name="T2" fmla="*/ 206 w 295"/>
              <a:gd name="T3" fmla="*/ 0 h 49"/>
              <a:gd name="T4" fmla="*/ 295 w 295"/>
              <a:gd name="T5" fmla="*/ 49 h 49"/>
              <a:gd name="T6" fmla="*/ 90 w 295"/>
              <a:gd name="T7" fmla="*/ 49 h 49"/>
              <a:gd name="T8" fmla="*/ 0 w 295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" h="49">
                <a:moveTo>
                  <a:pt x="0" y="0"/>
                </a:moveTo>
                <a:lnTo>
                  <a:pt x="206" y="0"/>
                </a:lnTo>
                <a:lnTo>
                  <a:pt x="295" y="49"/>
                </a:lnTo>
                <a:lnTo>
                  <a:pt x="90" y="4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8" name="Freeform 11">
            <a:extLst>
              <a:ext uri="{FF2B5EF4-FFF2-40B4-BE49-F238E27FC236}">
                <a16:creationId xmlns:a16="http://schemas.microsoft.com/office/drawing/2014/main" id="{4CE898C7-D520-A14C-9E71-37495CA9297B}"/>
              </a:ext>
            </a:extLst>
          </p:cNvPr>
          <p:cNvSpPr>
            <a:spLocks/>
          </p:cNvSpPr>
          <p:nvPr/>
        </p:nvSpPr>
        <p:spPr bwMode="auto">
          <a:xfrm>
            <a:off x="4898231" y="4177520"/>
            <a:ext cx="2497602" cy="358572"/>
          </a:xfrm>
          <a:custGeom>
            <a:avLst/>
            <a:gdLst>
              <a:gd name="T0" fmla="*/ 0 w 480"/>
              <a:gd name="T1" fmla="*/ 0 h 50"/>
              <a:gd name="T2" fmla="*/ 333 w 480"/>
              <a:gd name="T3" fmla="*/ 0 h 50"/>
              <a:gd name="T4" fmla="*/ 480 w 480"/>
              <a:gd name="T5" fmla="*/ 50 h 50"/>
              <a:gd name="T6" fmla="*/ 146 w 480"/>
              <a:gd name="T7" fmla="*/ 50 h 50"/>
              <a:gd name="T8" fmla="*/ 0 w 480"/>
              <a:gd name="T9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0" h="50">
                <a:moveTo>
                  <a:pt x="0" y="0"/>
                </a:moveTo>
                <a:lnTo>
                  <a:pt x="333" y="0"/>
                </a:lnTo>
                <a:lnTo>
                  <a:pt x="480" y="50"/>
                </a:lnTo>
                <a:lnTo>
                  <a:pt x="146" y="5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39" name="Freeform 12">
            <a:extLst>
              <a:ext uri="{FF2B5EF4-FFF2-40B4-BE49-F238E27FC236}">
                <a16:creationId xmlns:a16="http://schemas.microsoft.com/office/drawing/2014/main" id="{3F59445E-C967-5147-82EA-D8A1BC3C5D23}"/>
              </a:ext>
            </a:extLst>
          </p:cNvPr>
          <p:cNvSpPr>
            <a:spLocks/>
          </p:cNvSpPr>
          <p:nvPr/>
        </p:nvSpPr>
        <p:spPr bwMode="auto">
          <a:xfrm>
            <a:off x="4391605" y="5129496"/>
            <a:ext cx="3404685" cy="344455"/>
          </a:xfrm>
          <a:custGeom>
            <a:avLst/>
            <a:gdLst>
              <a:gd name="T0" fmla="*/ 0 w 662"/>
              <a:gd name="T1" fmla="*/ 0 h 50"/>
              <a:gd name="T2" fmla="*/ 461 w 662"/>
              <a:gd name="T3" fmla="*/ 0 h 50"/>
              <a:gd name="T4" fmla="*/ 662 w 662"/>
              <a:gd name="T5" fmla="*/ 50 h 50"/>
              <a:gd name="T6" fmla="*/ 201 w 662"/>
              <a:gd name="T7" fmla="*/ 50 h 50"/>
              <a:gd name="T8" fmla="*/ 0 w 662"/>
              <a:gd name="T9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2" h="50">
                <a:moveTo>
                  <a:pt x="0" y="0"/>
                </a:moveTo>
                <a:lnTo>
                  <a:pt x="461" y="0"/>
                </a:lnTo>
                <a:lnTo>
                  <a:pt x="662" y="50"/>
                </a:lnTo>
                <a:lnTo>
                  <a:pt x="201" y="5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0" name="Oval 13">
            <a:extLst>
              <a:ext uri="{FF2B5EF4-FFF2-40B4-BE49-F238E27FC236}">
                <a16:creationId xmlns:a16="http://schemas.microsoft.com/office/drawing/2014/main" id="{D63688FA-5873-B447-8D1F-5CDF3B19D8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6636" y="1338127"/>
            <a:ext cx="489671" cy="489671"/>
          </a:xfrm>
          <a:prstGeom prst="ellipse">
            <a:avLst/>
          </a:prstGeom>
          <a:solidFill>
            <a:schemeClr val="accent1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2" name="Oval 15">
            <a:extLst>
              <a:ext uri="{FF2B5EF4-FFF2-40B4-BE49-F238E27FC236}">
                <a16:creationId xmlns:a16="http://schemas.microsoft.com/office/drawing/2014/main" id="{A1891355-814D-E149-AF08-64582717AF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2008" y="4759192"/>
            <a:ext cx="489671" cy="489671"/>
          </a:xfrm>
          <a:prstGeom prst="ellipse">
            <a:avLst/>
          </a:prstGeom>
          <a:solidFill>
            <a:schemeClr val="accent3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5" name="Oval 18">
            <a:extLst>
              <a:ext uri="{FF2B5EF4-FFF2-40B4-BE49-F238E27FC236}">
                <a16:creationId xmlns:a16="http://schemas.microsoft.com/office/drawing/2014/main" id="{A4FCA197-1756-F049-99EB-53058FA0D2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20782" y="4759192"/>
            <a:ext cx="485177" cy="489671"/>
          </a:xfrm>
          <a:prstGeom prst="ellipse">
            <a:avLst/>
          </a:prstGeom>
          <a:solidFill>
            <a:schemeClr val="accent3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8" name="Freeform 8">
            <a:extLst>
              <a:ext uri="{FF2B5EF4-FFF2-40B4-BE49-F238E27FC236}">
                <a16:creationId xmlns:a16="http://schemas.microsoft.com/office/drawing/2014/main" id="{66BAEE3E-CA8D-084E-92F1-8ED17C076A4D}"/>
              </a:ext>
            </a:extLst>
          </p:cNvPr>
          <p:cNvSpPr>
            <a:spLocks noEditPoints="1"/>
          </p:cNvSpPr>
          <p:nvPr/>
        </p:nvSpPr>
        <p:spPr bwMode="auto">
          <a:xfrm>
            <a:off x="10652288" y="4840819"/>
            <a:ext cx="307790" cy="326414"/>
          </a:xfrm>
          <a:custGeom>
            <a:avLst/>
            <a:gdLst>
              <a:gd name="T0" fmla="*/ 71 w 133"/>
              <a:gd name="T1" fmla="*/ 114 h 141"/>
              <a:gd name="T2" fmla="*/ 13 w 133"/>
              <a:gd name="T3" fmla="*/ 113 h 141"/>
              <a:gd name="T4" fmla="*/ 9 w 133"/>
              <a:gd name="T5" fmla="*/ 15 h 141"/>
              <a:gd name="T6" fmla="*/ 78 w 133"/>
              <a:gd name="T7" fmla="*/ 11 h 141"/>
              <a:gd name="T8" fmla="*/ 82 w 133"/>
              <a:gd name="T9" fmla="*/ 87 h 141"/>
              <a:gd name="T10" fmla="*/ 89 w 133"/>
              <a:gd name="T11" fmla="*/ 86 h 141"/>
              <a:gd name="T12" fmla="*/ 91 w 133"/>
              <a:gd name="T13" fmla="*/ 13 h 141"/>
              <a:gd name="T14" fmla="*/ 13 w 133"/>
              <a:gd name="T15" fmla="*/ 0 h 141"/>
              <a:gd name="T16" fmla="*/ 0 w 133"/>
              <a:gd name="T17" fmla="*/ 120 h 141"/>
              <a:gd name="T18" fmla="*/ 62 w 133"/>
              <a:gd name="T19" fmla="*/ 133 h 141"/>
              <a:gd name="T20" fmla="*/ 70 w 133"/>
              <a:gd name="T21" fmla="*/ 114 h 141"/>
              <a:gd name="T22" fmla="*/ 52 w 133"/>
              <a:gd name="T23" fmla="*/ 4 h 141"/>
              <a:gd name="T24" fmla="*/ 52 w 133"/>
              <a:gd name="T25" fmla="*/ 6 h 141"/>
              <a:gd name="T26" fmla="*/ 38 w 133"/>
              <a:gd name="T27" fmla="*/ 5 h 141"/>
              <a:gd name="T28" fmla="*/ 46 w 133"/>
              <a:gd name="T29" fmla="*/ 129 h 141"/>
              <a:gd name="T30" fmla="*/ 46 w 133"/>
              <a:gd name="T31" fmla="*/ 117 h 141"/>
              <a:gd name="T32" fmla="*/ 46 w 133"/>
              <a:gd name="T33" fmla="*/ 129 h 141"/>
              <a:gd name="T34" fmla="*/ 63 w 133"/>
              <a:gd name="T35" fmla="*/ 71 h 141"/>
              <a:gd name="T36" fmla="*/ 68 w 133"/>
              <a:gd name="T37" fmla="*/ 49 h 141"/>
              <a:gd name="T38" fmla="*/ 27 w 133"/>
              <a:gd name="T39" fmla="*/ 69 h 141"/>
              <a:gd name="T40" fmla="*/ 57 w 133"/>
              <a:gd name="T41" fmla="*/ 54 h 141"/>
              <a:gd name="T42" fmla="*/ 61 w 133"/>
              <a:gd name="T43" fmla="*/ 54 h 141"/>
              <a:gd name="T44" fmla="*/ 59 w 133"/>
              <a:gd name="T45" fmla="*/ 66 h 141"/>
              <a:gd name="T46" fmla="*/ 57 w 133"/>
              <a:gd name="T47" fmla="*/ 54 h 141"/>
              <a:gd name="T48" fmla="*/ 50 w 133"/>
              <a:gd name="T49" fmla="*/ 52 h 141"/>
              <a:gd name="T50" fmla="*/ 52 w 133"/>
              <a:gd name="T51" fmla="*/ 64 h 141"/>
              <a:gd name="T52" fmla="*/ 48 w 133"/>
              <a:gd name="T53" fmla="*/ 64 h 141"/>
              <a:gd name="T54" fmla="*/ 39 w 133"/>
              <a:gd name="T55" fmla="*/ 54 h 141"/>
              <a:gd name="T56" fmla="*/ 43 w 133"/>
              <a:gd name="T57" fmla="*/ 54 h 141"/>
              <a:gd name="T58" fmla="*/ 41 w 133"/>
              <a:gd name="T59" fmla="*/ 66 h 141"/>
              <a:gd name="T60" fmla="*/ 39 w 133"/>
              <a:gd name="T61" fmla="*/ 54 h 141"/>
              <a:gd name="T62" fmla="*/ 32 w 133"/>
              <a:gd name="T63" fmla="*/ 52 h 141"/>
              <a:gd name="T64" fmla="*/ 34 w 133"/>
              <a:gd name="T65" fmla="*/ 64 h 141"/>
              <a:gd name="T66" fmla="*/ 30 w 133"/>
              <a:gd name="T67" fmla="*/ 64 h 141"/>
              <a:gd name="T68" fmla="*/ 68 w 133"/>
              <a:gd name="T69" fmla="*/ 48 h 141"/>
              <a:gd name="T70" fmla="*/ 19 w 133"/>
              <a:gd name="T71" fmla="*/ 44 h 141"/>
              <a:gd name="T72" fmla="*/ 28 w 133"/>
              <a:gd name="T73" fmla="*/ 40 h 141"/>
              <a:gd name="T74" fmla="*/ 38 w 133"/>
              <a:gd name="T75" fmla="*/ 28 h 141"/>
              <a:gd name="T76" fmla="*/ 41 w 133"/>
              <a:gd name="T77" fmla="*/ 31 h 141"/>
              <a:gd name="T78" fmla="*/ 30 w 133"/>
              <a:gd name="T79" fmla="*/ 40 h 141"/>
              <a:gd name="T80" fmla="*/ 52 w 133"/>
              <a:gd name="T81" fmla="*/ 32 h 141"/>
              <a:gd name="T82" fmla="*/ 50 w 133"/>
              <a:gd name="T83" fmla="*/ 28 h 141"/>
              <a:gd name="T84" fmla="*/ 53 w 133"/>
              <a:gd name="T85" fmla="*/ 31 h 141"/>
              <a:gd name="T86" fmla="*/ 68 w 133"/>
              <a:gd name="T87" fmla="*/ 40 h 141"/>
              <a:gd name="T88" fmla="*/ 68 w 133"/>
              <a:gd name="T89" fmla="*/ 48 h 141"/>
              <a:gd name="T90" fmla="*/ 128 w 133"/>
              <a:gd name="T91" fmla="*/ 127 h 141"/>
              <a:gd name="T92" fmla="*/ 102 w 133"/>
              <a:gd name="T93" fmla="*/ 138 h 141"/>
              <a:gd name="T94" fmla="*/ 97 w 133"/>
              <a:gd name="T95" fmla="*/ 139 h 141"/>
              <a:gd name="T96" fmla="*/ 64 w 133"/>
              <a:gd name="T97" fmla="*/ 124 h 141"/>
              <a:gd name="T98" fmla="*/ 84 w 133"/>
              <a:gd name="T99" fmla="*/ 123 h 141"/>
              <a:gd name="T100" fmla="*/ 81 w 133"/>
              <a:gd name="T101" fmla="*/ 119 h 141"/>
              <a:gd name="T102" fmla="*/ 62 w 133"/>
              <a:gd name="T103" fmla="*/ 79 h 141"/>
              <a:gd name="T104" fmla="*/ 83 w 133"/>
              <a:gd name="T105" fmla="*/ 101 h 141"/>
              <a:gd name="T106" fmla="*/ 93 w 133"/>
              <a:gd name="T107" fmla="*/ 94 h 141"/>
              <a:gd name="T108" fmla="*/ 95 w 133"/>
              <a:gd name="T109" fmla="*/ 88 h 141"/>
              <a:gd name="T110" fmla="*/ 105 w 133"/>
              <a:gd name="T111" fmla="*/ 92 h 141"/>
              <a:gd name="T112" fmla="*/ 115 w 133"/>
              <a:gd name="T113" fmla="*/ 86 h 141"/>
              <a:gd name="T114" fmla="*/ 125 w 133"/>
              <a:gd name="T115" fmla="*/ 101 h 141"/>
              <a:gd name="T116" fmla="*/ 130 w 133"/>
              <a:gd name="T117" fmla="*/ 12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3" h="141">
                <a:moveTo>
                  <a:pt x="70" y="114"/>
                </a:moveTo>
                <a:cubicBezTo>
                  <a:pt x="70" y="114"/>
                  <a:pt x="70" y="114"/>
                  <a:pt x="71" y="114"/>
                </a:cubicBezTo>
                <a:cubicBezTo>
                  <a:pt x="70" y="113"/>
                  <a:pt x="70" y="113"/>
                  <a:pt x="70" y="113"/>
                </a:cubicBezTo>
                <a:cubicBezTo>
                  <a:pt x="13" y="113"/>
                  <a:pt x="13" y="113"/>
                  <a:pt x="13" y="113"/>
                </a:cubicBezTo>
                <a:cubicBezTo>
                  <a:pt x="11" y="113"/>
                  <a:pt x="9" y="111"/>
                  <a:pt x="9" y="109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3"/>
                  <a:pt x="11" y="11"/>
                  <a:pt x="13" y="11"/>
                </a:cubicBezTo>
                <a:cubicBezTo>
                  <a:pt x="78" y="11"/>
                  <a:pt x="78" y="11"/>
                  <a:pt x="78" y="11"/>
                </a:cubicBezTo>
                <a:cubicBezTo>
                  <a:pt x="80" y="11"/>
                  <a:pt x="82" y="13"/>
                  <a:pt x="82" y="15"/>
                </a:cubicBezTo>
                <a:cubicBezTo>
                  <a:pt x="82" y="87"/>
                  <a:pt x="82" y="87"/>
                  <a:pt x="82" y="87"/>
                </a:cubicBezTo>
                <a:cubicBezTo>
                  <a:pt x="83" y="86"/>
                  <a:pt x="85" y="86"/>
                  <a:pt x="87" y="86"/>
                </a:cubicBezTo>
                <a:cubicBezTo>
                  <a:pt x="88" y="86"/>
                  <a:pt x="89" y="86"/>
                  <a:pt x="89" y="86"/>
                </a:cubicBezTo>
                <a:cubicBezTo>
                  <a:pt x="90" y="85"/>
                  <a:pt x="90" y="84"/>
                  <a:pt x="91" y="84"/>
                </a:cubicBezTo>
                <a:cubicBezTo>
                  <a:pt x="91" y="13"/>
                  <a:pt x="91" y="13"/>
                  <a:pt x="91" y="13"/>
                </a:cubicBezTo>
                <a:cubicBezTo>
                  <a:pt x="91" y="6"/>
                  <a:pt x="85" y="0"/>
                  <a:pt x="78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27"/>
                  <a:pt x="6" y="133"/>
                  <a:pt x="13" y="133"/>
                </a:cubicBezTo>
                <a:cubicBezTo>
                  <a:pt x="62" y="133"/>
                  <a:pt x="62" y="133"/>
                  <a:pt x="62" y="133"/>
                </a:cubicBezTo>
                <a:cubicBezTo>
                  <a:pt x="59" y="131"/>
                  <a:pt x="58" y="127"/>
                  <a:pt x="59" y="123"/>
                </a:cubicBezTo>
                <a:cubicBezTo>
                  <a:pt x="60" y="118"/>
                  <a:pt x="64" y="114"/>
                  <a:pt x="70" y="114"/>
                </a:cubicBezTo>
                <a:close/>
                <a:moveTo>
                  <a:pt x="39" y="4"/>
                </a:moveTo>
                <a:cubicBezTo>
                  <a:pt x="52" y="4"/>
                  <a:pt x="52" y="4"/>
                  <a:pt x="52" y="4"/>
                </a:cubicBezTo>
                <a:cubicBezTo>
                  <a:pt x="53" y="4"/>
                  <a:pt x="53" y="4"/>
                  <a:pt x="53" y="5"/>
                </a:cubicBezTo>
                <a:cubicBezTo>
                  <a:pt x="53" y="6"/>
                  <a:pt x="53" y="6"/>
                  <a:pt x="52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8" y="6"/>
                  <a:pt x="38" y="6"/>
                  <a:pt x="38" y="5"/>
                </a:cubicBezTo>
                <a:cubicBezTo>
                  <a:pt x="38" y="4"/>
                  <a:pt x="38" y="4"/>
                  <a:pt x="39" y="4"/>
                </a:cubicBezTo>
                <a:close/>
                <a:moveTo>
                  <a:pt x="46" y="129"/>
                </a:moveTo>
                <a:cubicBezTo>
                  <a:pt x="42" y="129"/>
                  <a:pt x="39" y="126"/>
                  <a:pt x="39" y="123"/>
                </a:cubicBezTo>
                <a:cubicBezTo>
                  <a:pt x="39" y="120"/>
                  <a:pt x="42" y="117"/>
                  <a:pt x="46" y="117"/>
                </a:cubicBezTo>
                <a:cubicBezTo>
                  <a:pt x="49" y="117"/>
                  <a:pt x="52" y="120"/>
                  <a:pt x="52" y="123"/>
                </a:cubicBezTo>
                <a:cubicBezTo>
                  <a:pt x="52" y="126"/>
                  <a:pt x="49" y="129"/>
                  <a:pt x="46" y="129"/>
                </a:cubicBezTo>
                <a:close/>
                <a:moveTo>
                  <a:pt x="28" y="71"/>
                </a:move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4" y="70"/>
                  <a:pt x="64" y="69"/>
                </a:cubicBezTo>
                <a:cubicBezTo>
                  <a:pt x="68" y="49"/>
                  <a:pt x="68" y="49"/>
                  <a:pt x="68" y="49"/>
                </a:cubicBezTo>
                <a:cubicBezTo>
                  <a:pt x="23" y="49"/>
                  <a:pt x="23" y="49"/>
                  <a:pt x="23" y="49"/>
                </a:cubicBezTo>
                <a:cubicBezTo>
                  <a:pt x="27" y="69"/>
                  <a:pt x="27" y="69"/>
                  <a:pt x="27" y="69"/>
                </a:cubicBezTo>
                <a:cubicBezTo>
                  <a:pt x="27" y="70"/>
                  <a:pt x="28" y="71"/>
                  <a:pt x="28" y="71"/>
                </a:cubicBezTo>
                <a:close/>
                <a:moveTo>
                  <a:pt x="57" y="54"/>
                </a:moveTo>
                <a:cubicBezTo>
                  <a:pt x="57" y="53"/>
                  <a:pt x="58" y="52"/>
                  <a:pt x="59" y="52"/>
                </a:cubicBezTo>
                <a:cubicBezTo>
                  <a:pt x="60" y="52"/>
                  <a:pt x="61" y="53"/>
                  <a:pt x="61" y="54"/>
                </a:cubicBezTo>
                <a:cubicBezTo>
                  <a:pt x="61" y="64"/>
                  <a:pt x="61" y="64"/>
                  <a:pt x="61" y="64"/>
                </a:cubicBezTo>
                <a:cubicBezTo>
                  <a:pt x="61" y="65"/>
                  <a:pt x="60" y="66"/>
                  <a:pt x="59" y="66"/>
                </a:cubicBezTo>
                <a:cubicBezTo>
                  <a:pt x="58" y="66"/>
                  <a:pt x="57" y="65"/>
                  <a:pt x="57" y="64"/>
                </a:cubicBezTo>
                <a:lnTo>
                  <a:pt x="57" y="54"/>
                </a:lnTo>
                <a:close/>
                <a:moveTo>
                  <a:pt x="48" y="54"/>
                </a:moveTo>
                <a:cubicBezTo>
                  <a:pt x="48" y="53"/>
                  <a:pt x="49" y="52"/>
                  <a:pt x="50" y="52"/>
                </a:cubicBezTo>
                <a:cubicBezTo>
                  <a:pt x="51" y="52"/>
                  <a:pt x="52" y="53"/>
                  <a:pt x="52" y="54"/>
                </a:cubicBezTo>
                <a:cubicBezTo>
                  <a:pt x="52" y="64"/>
                  <a:pt x="52" y="64"/>
                  <a:pt x="52" y="64"/>
                </a:cubicBezTo>
                <a:cubicBezTo>
                  <a:pt x="52" y="65"/>
                  <a:pt x="51" y="66"/>
                  <a:pt x="50" y="66"/>
                </a:cubicBezTo>
                <a:cubicBezTo>
                  <a:pt x="49" y="66"/>
                  <a:pt x="48" y="65"/>
                  <a:pt x="48" y="64"/>
                </a:cubicBezTo>
                <a:lnTo>
                  <a:pt x="48" y="54"/>
                </a:lnTo>
                <a:close/>
                <a:moveTo>
                  <a:pt x="39" y="54"/>
                </a:moveTo>
                <a:cubicBezTo>
                  <a:pt x="39" y="53"/>
                  <a:pt x="40" y="52"/>
                  <a:pt x="41" y="52"/>
                </a:cubicBezTo>
                <a:cubicBezTo>
                  <a:pt x="42" y="52"/>
                  <a:pt x="43" y="53"/>
                  <a:pt x="43" y="54"/>
                </a:cubicBezTo>
                <a:cubicBezTo>
                  <a:pt x="43" y="64"/>
                  <a:pt x="43" y="64"/>
                  <a:pt x="43" y="64"/>
                </a:cubicBezTo>
                <a:cubicBezTo>
                  <a:pt x="43" y="65"/>
                  <a:pt x="42" y="66"/>
                  <a:pt x="41" y="66"/>
                </a:cubicBezTo>
                <a:cubicBezTo>
                  <a:pt x="40" y="66"/>
                  <a:pt x="39" y="65"/>
                  <a:pt x="39" y="64"/>
                </a:cubicBezTo>
                <a:lnTo>
                  <a:pt x="39" y="54"/>
                </a:lnTo>
                <a:close/>
                <a:moveTo>
                  <a:pt x="30" y="54"/>
                </a:moveTo>
                <a:cubicBezTo>
                  <a:pt x="30" y="53"/>
                  <a:pt x="31" y="52"/>
                  <a:pt x="32" y="52"/>
                </a:cubicBezTo>
                <a:cubicBezTo>
                  <a:pt x="33" y="52"/>
                  <a:pt x="34" y="53"/>
                  <a:pt x="34" y="54"/>
                </a:cubicBezTo>
                <a:cubicBezTo>
                  <a:pt x="34" y="64"/>
                  <a:pt x="34" y="64"/>
                  <a:pt x="34" y="64"/>
                </a:cubicBezTo>
                <a:cubicBezTo>
                  <a:pt x="34" y="65"/>
                  <a:pt x="33" y="66"/>
                  <a:pt x="32" y="66"/>
                </a:cubicBezTo>
                <a:cubicBezTo>
                  <a:pt x="31" y="66"/>
                  <a:pt x="30" y="65"/>
                  <a:pt x="30" y="64"/>
                </a:cubicBezTo>
                <a:lnTo>
                  <a:pt x="30" y="54"/>
                </a:lnTo>
                <a:close/>
                <a:moveTo>
                  <a:pt x="68" y="48"/>
                </a:moveTo>
                <a:cubicBezTo>
                  <a:pt x="23" y="48"/>
                  <a:pt x="23" y="48"/>
                  <a:pt x="23" y="48"/>
                </a:cubicBezTo>
                <a:cubicBezTo>
                  <a:pt x="21" y="48"/>
                  <a:pt x="19" y="46"/>
                  <a:pt x="19" y="44"/>
                </a:cubicBezTo>
                <a:cubicBezTo>
                  <a:pt x="19" y="42"/>
                  <a:pt x="21" y="40"/>
                  <a:pt x="23" y="40"/>
                </a:cubicBezTo>
                <a:cubicBezTo>
                  <a:pt x="28" y="40"/>
                  <a:pt x="28" y="40"/>
                  <a:pt x="28" y="40"/>
                </a:cubicBezTo>
                <a:cubicBezTo>
                  <a:pt x="38" y="31"/>
                  <a:pt x="38" y="31"/>
                  <a:pt x="38" y="31"/>
                </a:cubicBezTo>
                <a:cubicBezTo>
                  <a:pt x="37" y="30"/>
                  <a:pt x="37" y="29"/>
                  <a:pt x="38" y="28"/>
                </a:cubicBezTo>
                <a:cubicBezTo>
                  <a:pt x="39" y="27"/>
                  <a:pt x="40" y="27"/>
                  <a:pt x="41" y="28"/>
                </a:cubicBezTo>
                <a:cubicBezTo>
                  <a:pt x="42" y="29"/>
                  <a:pt x="42" y="31"/>
                  <a:pt x="41" y="31"/>
                </a:cubicBezTo>
                <a:cubicBezTo>
                  <a:pt x="41" y="32"/>
                  <a:pt x="40" y="32"/>
                  <a:pt x="39" y="32"/>
                </a:cubicBezTo>
                <a:cubicBezTo>
                  <a:pt x="30" y="40"/>
                  <a:pt x="30" y="40"/>
                  <a:pt x="30" y="40"/>
                </a:cubicBezTo>
                <a:cubicBezTo>
                  <a:pt x="61" y="40"/>
                  <a:pt x="61" y="40"/>
                  <a:pt x="61" y="40"/>
                </a:cubicBezTo>
                <a:cubicBezTo>
                  <a:pt x="52" y="32"/>
                  <a:pt x="52" y="32"/>
                  <a:pt x="52" y="32"/>
                </a:cubicBezTo>
                <a:cubicBezTo>
                  <a:pt x="51" y="32"/>
                  <a:pt x="50" y="32"/>
                  <a:pt x="50" y="31"/>
                </a:cubicBezTo>
                <a:cubicBezTo>
                  <a:pt x="49" y="31"/>
                  <a:pt x="49" y="29"/>
                  <a:pt x="50" y="28"/>
                </a:cubicBezTo>
                <a:cubicBezTo>
                  <a:pt x="51" y="27"/>
                  <a:pt x="52" y="27"/>
                  <a:pt x="53" y="28"/>
                </a:cubicBezTo>
                <a:cubicBezTo>
                  <a:pt x="54" y="29"/>
                  <a:pt x="54" y="30"/>
                  <a:pt x="53" y="31"/>
                </a:cubicBezTo>
                <a:cubicBezTo>
                  <a:pt x="63" y="40"/>
                  <a:pt x="63" y="40"/>
                  <a:pt x="63" y="40"/>
                </a:cubicBezTo>
                <a:cubicBezTo>
                  <a:pt x="68" y="40"/>
                  <a:pt x="68" y="40"/>
                  <a:pt x="68" y="40"/>
                </a:cubicBezTo>
                <a:cubicBezTo>
                  <a:pt x="71" y="40"/>
                  <a:pt x="72" y="42"/>
                  <a:pt x="72" y="44"/>
                </a:cubicBezTo>
                <a:cubicBezTo>
                  <a:pt x="72" y="46"/>
                  <a:pt x="71" y="48"/>
                  <a:pt x="68" y="48"/>
                </a:cubicBezTo>
                <a:close/>
                <a:moveTo>
                  <a:pt x="130" y="120"/>
                </a:moveTo>
                <a:cubicBezTo>
                  <a:pt x="131" y="122"/>
                  <a:pt x="130" y="126"/>
                  <a:pt x="128" y="127"/>
                </a:cubicBezTo>
                <a:cubicBezTo>
                  <a:pt x="109" y="139"/>
                  <a:pt x="109" y="139"/>
                  <a:pt x="109" y="139"/>
                </a:cubicBezTo>
                <a:cubicBezTo>
                  <a:pt x="107" y="141"/>
                  <a:pt x="104" y="140"/>
                  <a:pt x="102" y="138"/>
                </a:cubicBezTo>
                <a:cubicBezTo>
                  <a:pt x="102" y="138"/>
                  <a:pt x="101" y="138"/>
                  <a:pt x="101" y="139"/>
                </a:cubicBezTo>
                <a:cubicBezTo>
                  <a:pt x="100" y="139"/>
                  <a:pt x="98" y="139"/>
                  <a:pt x="97" y="139"/>
                </a:cubicBezTo>
                <a:cubicBezTo>
                  <a:pt x="69" y="132"/>
                  <a:pt x="69" y="132"/>
                  <a:pt x="69" y="132"/>
                </a:cubicBezTo>
                <a:cubicBezTo>
                  <a:pt x="66" y="131"/>
                  <a:pt x="64" y="128"/>
                  <a:pt x="64" y="124"/>
                </a:cubicBezTo>
                <a:cubicBezTo>
                  <a:pt x="65" y="121"/>
                  <a:pt x="68" y="119"/>
                  <a:pt x="71" y="120"/>
                </a:cubicBezTo>
                <a:cubicBezTo>
                  <a:pt x="84" y="123"/>
                  <a:pt x="84" y="123"/>
                  <a:pt x="84" y="123"/>
                </a:cubicBezTo>
                <a:cubicBezTo>
                  <a:pt x="83" y="122"/>
                  <a:pt x="83" y="122"/>
                  <a:pt x="83" y="122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61" y="88"/>
                  <a:pt x="61" y="88"/>
                  <a:pt x="61" y="88"/>
                </a:cubicBezTo>
                <a:cubicBezTo>
                  <a:pt x="59" y="85"/>
                  <a:pt x="59" y="81"/>
                  <a:pt x="62" y="79"/>
                </a:cubicBezTo>
                <a:cubicBezTo>
                  <a:pt x="65" y="77"/>
                  <a:pt x="68" y="78"/>
                  <a:pt x="70" y="81"/>
                </a:cubicBezTo>
                <a:cubicBezTo>
                  <a:pt x="83" y="101"/>
                  <a:pt x="83" y="101"/>
                  <a:pt x="83" y="101"/>
                </a:cubicBezTo>
                <a:cubicBezTo>
                  <a:pt x="81" y="98"/>
                  <a:pt x="82" y="94"/>
                  <a:pt x="84" y="92"/>
                </a:cubicBezTo>
                <a:cubicBezTo>
                  <a:pt x="87" y="91"/>
                  <a:pt x="91" y="92"/>
                  <a:pt x="93" y="94"/>
                </a:cubicBezTo>
                <a:cubicBezTo>
                  <a:pt x="94" y="96"/>
                  <a:pt x="94" y="96"/>
                  <a:pt x="94" y="96"/>
                </a:cubicBezTo>
                <a:cubicBezTo>
                  <a:pt x="92" y="93"/>
                  <a:pt x="93" y="89"/>
                  <a:pt x="95" y="88"/>
                </a:cubicBezTo>
                <a:cubicBezTo>
                  <a:pt x="98" y="86"/>
                  <a:pt x="102" y="87"/>
                  <a:pt x="104" y="90"/>
                </a:cubicBezTo>
                <a:cubicBezTo>
                  <a:pt x="105" y="92"/>
                  <a:pt x="105" y="92"/>
                  <a:pt x="105" y="92"/>
                </a:cubicBezTo>
                <a:cubicBezTo>
                  <a:pt x="103" y="89"/>
                  <a:pt x="104" y="85"/>
                  <a:pt x="107" y="84"/>
                </a:cubicBezTo>
                <a:cubicBezTo>
                  <a:pt x="109" y="82"/>
                  <a:pt x="113" y="83"/>
                  <a:pt x="115" y="86"/>
                </a:cubicBezTo>
                <a:cubicBezTo>
                  <a:pt x="120" y="94"/>
                  <a:pt x="120" y="94"/>
                  <a:pt x="120" y="94"/>
                </a:cubicBezTo>
                <a:cubicBezTo>
                  <a:pt x="125" y="101"/>
                  <a:pt x="125" y="101"/>
                  <a:pt x="125" y="101"/>
                </a:cubicBezTo>
                <a:cubicBezTo>
                  <a:pt x="130" y="109"/>
                  <a:pt x="130" y="109"/>
                  <a:pt x="130" y="109"/>
                </a:cubicBezTo>
                <a:cubicBezTo>
                  <a:pt x="133" y="113"/>
                  <a:pt x="132" y="117"/>
                  <a:pt x="130" y="1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49" name="Freeform 11">
            <a:extLst>
              <a:ext uri="{FF2B5EF4-FFF2-40B4-BE49-F238E27FC236}">
                <a16:creationId xmlns:a16="http://schemas.microsoft.com/office/drawing/2014/main" id="{0D0F8598-C06C-9446-B69E-720F157E6FB4}"/>
              </a:ext>
            </a:extLst>
          </p:cNvPr>
          <p:cNvSpPr>
            <a:spLocks noEditPoints="1"/>
          </p:cNvSpPr>
          <p:nvPr/>
        </p:nvSpPr>
        <p:spPr bwMode="auto">
          <a:xfrm>
            <a:off x="1265001" y="4831507"/>
            <a:ext cx="263682" cy="345038"/>
          </a:xfrm>
          <a:custGeom>
            <a:avLst/>
            <a:gdLst>
              <a:gd name="T0" fmla="*/ 95 w 114"/>
              <a:gd name="T1" fmla="*/ 99 h 149"/>
              <a:gd name="T2" fmla="*/ 93 w 114"/>
              <a:gd name="T3" fmla="*/ 98 h 149"/>
              <a:gd name="T4" fmla="*/ 89 w 114"/>
              <a:gd name="T5" fmla="*/ 96 h 149"/>
              <a:gd name="T6" fmla="*/ 74 w 114"/>
              <a:gd name="T7" fmla="*/ 85 h 149"/>
              <a:gd name="T8" fmla="*/ 90 w 114"/>
              <a:gd name="T9" fmla="*/ 58 h 149"/>
              <a:gd name="T10" fmla="*/ 57 w 114"/>
              <a:gd name="T11" fmla="*/ 1 h 149"/>
              <a:gd name="T12" fmla="*/ 19 w 114"/>
              <a:gd name="T13" fmla="*/ 41 h 149"/>
              <a:gd name="T14" fmla="*/ 42 w 114"/>
              <a:gd name="T15" fmla="*/ 87 h 149"/>
              <a:gd name="T16" fmla="*/ 25 w 114"/>
              <a:gd name="T17" fmla="*/ 96 h 149"/>
              <a:gd name="T18" fmla="*/ 21 w 114"/>
              <a:gd name="T19" fmla="*/ 98 h 149"/>
              <a:gd name="T20" fmla="*/ 19 w 114"/>
              <a:gd name="T21" fmla="*/ 99 h 149"/>
              <a:gd name="T22" fmla="*/ 0 w 114"/>
              <a:gd name="T23" fmla="*/ 123 h 149"/>
              <a:gd name="T24" fmla="*/ 1 w 114"/>
              <a:gd name="T25" fmla="*/ 149 h 149"/>
              <a:gd name="T26" fmla="*/ 113 w 114"/>
              <a:gd name="T27" fmla="*/ 149 h 149"/>
              <a:gd name="T28" fmla="*/ 114 w 114"/>
              <a:gd name="T29" fmla="*/ 147 h 149"/>
              <a:gd name="T30" fmla="*/ 95 w 114"/>
              <a:gd name="T31" fmla="*/ 99 h 149"/>
              <a:gd name="T32" fmla="*/ 82 w 114"/>
              <a:gd name="T33" fmla="*/ 28 h 149"/>
              <a:gd name="T34" fmla="*/ 30 w 114"/>
              <a:gd name="T35" fmla="*/ 26 h 149"/>
              <a:gd name="T36" fmla="*/ 40 w 114"/>
              <a:gd name="T37" fmla="*/ 74 h 149"/>
              <a:gd name="T38" fmla="*/ 33 w 114"/>
              <a:gd name="T39" fmla="*/ 61 h 149"/>
              <a:gd name="T40" fmla="*/ 43 w 114"/>
              <a:gd name="T41" fmla="*/ 25 h 149"/>
              <a:gd name="T42" fmla="*/ 62 w 114"/>
              <a:gd name="T43" fmla="*/ 42 h 149"/>
              <a:gd name="T44" fmla="*/ 50 w 114"/>
              <a:gd name="T45" fmla="*/ 29 h 149"/>
              <a:gd name="T46" fmla="*/ 77 w 114"/>
              <a:gd name="T47" fmla="*/ 43 h 149"/>
              <a:gd name="T48" fmla="*/ 80 w 114"/>
              <a:gd name="T49" fmla="*/ 47 h 149"/>
              <a:gd name="T50" fmla="*/ 67 w 114"/>
              <a:gd name="T51" fmla="*/ 68 h 149"/>
              <a:gd name="T52" fmla="*/ 56 w 114"/>
              <a:gd name="T53" fmla="*/ 70 h 149"/>
              <a:gd name="T54" fmla="*/ 67 w 114"/>
              <a:gd name="T55" fmla="*/ 70 h 149"/>
              <a:gd name="T56" fmla="*/ 81 w 114"/>
              <a:gd name="T57" fmla="*/ 50 h 149"/>
              <a:gd name="T58" fmla="*/ 82 w 114"/>
              <a:gd name="T59" fmla="*/ 57 h 149"/>
              <a:gd name="T60" fmla="*/ 73 w 114"/>
              <a:gd name="T61" fmla="*/ 74 h 149"/>
              <a:gd name="T62" fmla="*/ 73 w 114"/>
              <a:gd name="T63" fmla="*/ 74 h 149"/>
              <a:gd name="T64" fmla="*/ 57 w 114"/>
              <a:gd name="T65" fmla="*/ 85 h 149"/>
              <a:gd name="T66" fmla="*/ 42 w 114"/>
              <a:gd name="T67" fmla="*/ 76 h 149"/>
              <a:gd name="T68" fmla="*/ 79 w 114"/>
              <a:gd name="T69" fmla="*/ 99 h 149"/>
              <a:gd name="T70" fmla="*/ 57 w 114"/>
              <a:gd name="T71" fmla="*/ 113 h 149"/>
              <a:gd name="T72" fmla="*/ 36 w 114"/>
              <a:gd name="T73" fmla="*/ 100 h 149"/>
              <a:gd name="T74" fmla="*/ 41 w 114"/>
              <a:gd name="T75" fmla="*/ 93 h 149"/>
              <a:gd name="T76" fmla="*/ 42 w 114"/>
              <a:gd name="T77" fmla="*/ 92 h 149"/>
              <a:gd name="T78" fmla="*/ 42 w 114"/>
              <a:gd name="T79" fmla="*/ 91 h 149"/>
              <a:gd name="T80" fmla="*/ 43 w 114"/>
              <a:gd name="T81" fmla="*/ 86 h 149"/>
              <a:gd name="T82" fmla="*/ 53 w 114"/>
              <a:gd name="T83" fmla="*/ 86 h 149"/>
              <a:gd name="T84" fmla="*/ 57 w 114"/>
              <a:gd name="T85" fmla="*/ 87 h 149"/>
              <a:gd name="T86" fmla="*/ 73 w 114"/>
              <a:gd name="T87" fmla="*/ 76 h 149"/>
              <a:gd name="T88" fmla="*/ 74 w 114"/>
              <a:gd name="T89" fmla="*/ 92 h 149"/>
              <a:gd name="T90" fmla="*/ 74 w 114"/>
              <a:gd name="T91" fmla="*/ 92 h 149"/>
              <a:gd name="T92" fmla="*/ 75 w 114"/>
              <a:gd name="T93" fmla="*/ 93 h 149"/>
              <a:gd name="T94" fmla="*/ 82 w 114"/>
              <a:gd name="T95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4" h="149">
                <a:moveTo>
                  <a:pt x="95" y="99"/>
                </a:moveTo>
                <a:cubicBezTo>
                  <a:pt x="95" y="99"/>
                  <a:pt x="95" y="99"/>
                  <a:pt x="95" y="99"/>
                </a:cubicBezTo>
                <a:cubicBezTo>
                  <a:pt x="95" y="99"/>
                  <a:pt x="94" y="98"/>
                  <a:pt x="94" y="98"/>
                </a:cubicBezTo>
                <a:cubicBezTo>
                  <a:pt x="93" y="98"/>
                  <a:pt x="93" y="98"/>
                  <a:pt x="93" y="98"/>
                </a:cubicBezTo>
                <a:cubicBezTo>
                  <a:pt x="92" y="97"/>
                  <a:pt x="90" y="97"/>
                  <a:pt x="89" y="96"/>
                </a:cubicBezTo>
                <a:cubicBezTo>
                  <a:pt x="89" y="96"/>
                  <a:pt x="89" y="96"/>
                  <a:pt x="89" y="96"/>
                </a:cubicBezTo>
                <a:cubicBezTo>
                  <a:pt x="84" y="94"/>
                  <a:pt x="80" y="93"/>
                  <a:pt x="75" y="92"/>
                </a:cubicBezTo>
                <a:cubicBezTo>
                  <a:pt x="75" y="90"/>
                  <a:pt x="74" y="88"/>
                  <a:pt x="74" y="85"/>
                </a:cubicBezTo>
                <a:cubicBezTo>
                  <a:pt x="79" y="85"/>
                  <a:pt x="93" y="81"/>
                  <a:pt x="92" y="79"/>
                </a:cubicBezTo>
                <a:cubicBezTo>
                  <a:pt x="87" y="74"/>
                  <a:pt x="89" y="64"/>
                  <a:pt x="90" y="58"/>
                </a:cubicBezTo>
                <a:cubicBezTo>
                  <a:pt x="92" y="44"/>
                  <a:pt x="94" y="38"/>
                  <a:pt x="89" y="22"/>
                </a:cubicBezTo>
                <a:cubicBezTo>
                  <a:pt x="85" y="11"/>
                  <a:pt x="72" y="0"/>
                  <a:pt x="57" y="1"/>
                </a:cubicBezTo>
                <a:cubicBezTo>
                  <a:pt x="51" y="1"/>
                  <a:pt x="46" y="3"/>
                  <a:pt x="40" y="7"/>
                </a:cubicBezTo>
                <a:cubicBezTo>
                  <a:pt x="27" y="9"/>
                  <a:pt x="18" y="20"/>
                  <a:pt x="19" y="41"/>
                </a:cubicBezTo>
                <a:cubicBezTo>
                  <a:pt x="20" y="52"/>
                  <a:pt x="29" y="65"/>
                  <a:pt x="21" y="79"/>
                </a:cubicBezTo>
                <a:cubicBezTo>
                  <a:pt x="19" y="81"/>
                  <a:pt x="34" y="88"/>
                  <a:pt x="42" y="87"/>
                </a:cubicBezTo>
                <a:cubicBezTo>
                  <a:pt x="42" y="89"/>
                  <a:pt x="41" y="90"/>
                  <a:pt x="41" y="91"/>
                </a:cubicBezTo>
                <a:cubicBezTo>
                  <a:pt x="35" y="92"/>
                  <a:pt x="30" y="94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4" y="97"/>
                  <a:pt x="22" y="97"/>
                  <a:pt x="21" y="98"/>
                </a:cubicBezTo>
                <a:cubicBezTo>
                  <a:pt x="21" y="98"/>
                  <a:pt x="21" y="98"/>
                  <a:pt x="20" y="98"/>
                </a:cubicBezTo>
                <a:cubicBezTo>
                  <a:pt x="20" y="98"/>
                  <a:pt x="19" y="99"/>
                  <a:pt x="19" y="99"/>
                </a:cubicBezTo>
                <a:cubicBezTo>
                  <a:pt x="19" y="99"/>
                  <a:pt x="19" y="99"/>
                  <a:pt x="19" y="99"/>
                </a:cubicBezTo>
                <a:cubicBezTo>
                  <a:pt x="7" y="105"/>
                  <a:pt x="0" y="114"/>
                  <a:pt x="0" y="123"/>
                </a:cubicBez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1" y="149"/>
                  <a:pt x="1" y="149"/>
                </a:cubicBezTo>
                <a:cubicBezTo>
                  <a:pt x="1" y="149"/>
                  <a:pt x="1" y="149"/>
                  <a:pt x="1" y="149"/>
                </a:cubicBezTo>
                <a:cubicBezTo>
                  <a:pt x="113" y="149"/>
                  <a:pt x="113" y="149"/>
                  <a:pt x="113" y="149"/>
                </a:cubicBezTo>
                <a:cubicBezTo>
                  <a:pt x="113" y="149"/>
                  <a:pt x="113" y="148"/>
                  <a:pt x="113" y="148"/>
                </a:cubicBezTo>
                <a:cubicBezTo>
                  <a:pt x="113" y="147"/>
                  <a:pt x="114" y="147"/>
                  <a:pt x="114" y="147"/>
                </a:cubicBezTo>
                <a:cubicBezTo>
                  <a:pt x="114" y="123"/>
                  <a:pt x="114" y="123"/>
                  <a:pt x="114" y="123"/>
                </a:cubicBezTo>
                <a:cubicBezTo>
                  <a:pt x="114" y="114"/>
                  <a:pt x="107" y="105"/>
                  <a:pt x="95" y="99"/>
                </a:cubicBezTo>
                <a:close/>
                <a:moveTo>
                  <a:pt x="59" y="7"/>
                </a:moveTo>
                <a:cubicBezTo>
                  <a:pt x="70" y="8"/>
                  <a:pt x="78" y="17"/>
                  <a:pt x="82" y="28"/>
                </a:cubicBezTo>
                <a:cubicBezTo>
                  <a:pt x="77" y="20"/>
                  <a:pt x="69" y="14"/>
                  <a:pt x="59" y="12"/>
                </a:cubicBezTo>
                <a:cubicBezTo>
                  <a:pt x="47" y="11"/>
                  <a:pt x="36" y="17"/>
                  <a:pt x="30" y="26"/>
                </a:cubicBezTo>
                <a:cubicBezTo>
                  <a:pt x="34" y="13"/>
                  <a:pt x="46" y="5"/>
                  <a:pt x="59" y="7"/>
                </a:cubicBezTo>
                <a:close/>
                <a:moveTo>
                  <a:pt x="40" y="74"/>
                </a:moveTo>
                <a:cubicBezTo>
                  <a:pt x="40" y="73"/>
                  <a:pt x="40" y="73"/>
                  <a:pt x="40" y="73"/>
                </a:cubicBezTo>
                <a:cubicBezTo>
                  <a:pt x="37" y="69"/>
                  <a:pt x="34" y="65"/>
                  <a:pt x="33" y="61"/>
                </a:cubicBezTo>
                <a:cubicBezTo>
                  <a:pt x="32" y="56"/>
                  <a:pt x="32" y="52"/>
                  <a:pt x="33" y="47"/>
                </a:cubicBezTo>
                <a:cubicBezTo>
                  <a:pt x="34" y="39"/>
                  <a:pt x="37" y="32"/>
                  <a:pt x="43" y="25"/>
                </a:cubicBezTo>
                <a:cubicBezTo>
                  <a:pt x="44" y="28"/>
                  <a:pt x="46" y="30"/>
                  <a:pt x="48" y="33"/>
                </a:cubicBezTo>
                <a:cubicBezTo>
                  <a:pt x="51" y="37"/>
                  <a:pt x="56" y="41"/>
                  <a:pt x="62" y="42"/>
                </a:cubicBezTo>
                <a:cubicBezTo>
                  <a:pt x="59" y="40"/>
                  <a:pt x="55" y="37"/>
                  <a:pt x="52" y="32"/>
                </a:cubicBezTo>
                <a:cubicBezTo>
                  <a:pt x="52" y="31"/>
                  <a:pt x="51" y="30"/>
                  <a:pt x="50" y="29"/>
                </a:cubicBezTo>
                <a:cubicBezTo>
                  <a:pt x="51" y="30"/>
                  <a:pt x="52" y="31"/>
                  <a:pt x="53" y="32"/>
                </a:cubicBezTo>
                <a:cubicBezTo>
                  <a:pt x="62" y="39"/>
                  <a:pt x="73" y="42"/>
                  <a:pt x="77" y="43"/>
                </a:cubicBezTo>
                <a:cubicBezTo>
                  <a:pt x="72" y="40"/>
                  <a:pt x="68" y="37"/>
                  <a:pt x="64" y="33"/>
                </a:cubicBezTo>
                <a:cubicBezTo>
                  <a:pt x="70" y="36"/>
                  <a:pt x="75" y="39"/>
                  <a:pt x="80" y="47"/>
                </a:cubicBezTo>
                <a:cubicBezTo>
                  <a:pt x="80" y="47"/>
                  <a:pt x="80" y="47"/>
                  <a:pt x="80" y="47"/>
                </a:cubicBezTo>
                <a:cubicBezTo>
                  <a:pt x="80" y="56"/>
                  <a:pt x="74" y="64"/>
                  <a:pt x="67" y="68"/>
                </a:cubicBezTo>
                <a:cubicBezTo>
                  <a:pt x="66" y="66"/>
                  <a:pt x="64" y="65"/>
                  <a:pt x="62" y="65"/>
                </a:cubicBezTo>
                <a:cubicBezTo>
                  <a:pt x="59" y="65"/>
                  <a:pt x="56" y="67"/>
                  <a:pt x="56" y="70"/>
                </a:cubicBezTo>
                <a:cubicBezTo>
                  <a:pt x="56" y="72"/>
                  <a:pt x="59" y="74"/>
                  <a:pt x="62" y="74"/>
                </a:cubicBezTo>
                <a:cubicBezTo>
                  <a:pt x="65" y="74"/>
                  <a:pt x="67" y="72"/>
                  <a:pt x="67" y="70"/>
                </a:cubicBezTo>
                <a:cubicBezTo>
                  <a:pt x="67" y="69"/>
                  <a:pt x="67" y="69"/>
                  <a:pt x="67" y="69"/>
                </a:cubicBezTo>
                <a:cubicBezTo>
                  <a:pt x="75" y="65"/>
                  <a:pt x="80" y="58"/>
                  <a:pt x="81" y="50"/>
                </a:cubicBezTo>
                <a:cubicBezTo>
                  <a:pt x="81" y="50"/>
                  <a:pt x="81" y="50"/>
                  <a:pt x="81" y="50"/>
                </a:cubicBezTo>
                <a:cubicBezTo>
                  <a:pt x="82" y="52"/>
                  <a:pt x="82" y="54"/>
                  <a:pt x="82" y="57"/>
                </a:cubicBezTo>
                <a:cubicBezTo>
                  <a:pt x="81" y="62"/>
                  <a:pt x="78" y="68"/>
                  <a:pt x="74" y="73"/>
                </a:cubicBezTo>
                <a:cubicBezTo>
                  <a:pt x="74" y="73"/>
                  <a:pt x="74" y="73"/>
                  <a:pt x="73" y="74"/>
                </a:cubicBezTo>
                <a:cubicBezTo>
                  <a:pt x="73" y="74"/>
                  <a:pt x="73" y="74"/>
                  <a:pt x="73" y="74"/>
                </a:cubicBezTo>
                <a:cubicBezTo>
                  <a:pt x="73" y="74"/>
                  <a:pt x="73" y="74"/>
                  <a:pt x="73" y="74"/>
                </a:cubicBezTo>
                <a:cubicBezTo>
                  <a:pt x="68" y="80"/>
                  <a:pt x="63" y="84"/>
                  <a:pt x="59" y="85"/>
                </a:cubicBezTo>
                <a:cubicBezTo>
                  <a:pt x="58" y="85"/>
                  <a:pt x="58" y="86"/>
                  <a:pt x="57" y="85"/>
                </a:cubicBezTo>
                <a:cubicBezTo>
                  <a:pt x="57" y="85"/>
                  <a:pt x="56" y="85"/>
                  <a:pt x="56" y="85"/>
                </a:cubicBezTo>
                <a:cubicBezTo>
                  <a:pt x="52" y="85"/>
                  <a:pt x="47" y="81"/>
                  <a:pt x="42" y="76"/>
                </a:cubicBezTo>
                <a:cubicBezTo>
                  <a:pt x="42" y="75"/>
                  <a:pt x="41" y="74"/>
                  <a:pt x="40" y="74"/>
                </a:cubicBezTo>
                <a:close/>
                <a:moveTo>
                  <a:pt x="79" y="99"/>
                </a:moveTo>
                <a:cubicBezTo>
                  <a:pt x="78" y="99"/>
                  <a:pt x="78" y="99"/>
                  <a:pt x="78" y="100"/>
                </a:cubicBezTo>
                <a:cubicBezTo>
                  <a:pt x="72" y="106"/>
                  <a:pt x="65" y="113"/>
                  <a:pt x="57" y="113"/>
                </a:cubicBezTo>
                <a:cubicBezTo>
                  <a:pt x="50" y="113"/>
                  <a:pt x="43" y="107"/>
                  <a:pt x="37" y="101"/>
                </a:cubicBezTo>
                <a:cubicBezTo>
                  <a:pt x="37" y="100"/>
                  <a:pt x="37" y="100"/>
                  <a:pt x="36" y="100"/>
                </a:cubicBezTo>
                <a:cubicBezTo>
                  <a:pt x="35" y="98"/>
                  <a:pt x="33" y="97"/>
                  <a:pt x="32" y="95"/>
                </a:cubicBezTo>
                <a:cubicBezTo>
                  <a:pt x="35" y="94"/>
                  <a:pt x="38" y="94"/>
                  <a:pt x="41" y="93"/>
                </a:cubicBezTo>
                <a:cubicBezTo>
                  <a:pt x="41" y="93"/>
                  <a:pt x="42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2"/>
                  <a:pt x="42" y="92"/>
                </a:cubicBezTo>
                <a:cubicBezTo>
                  <a:pt x="42" y="92"/>
                  <a:pt x="42" y="92"/>
                  <a:pt x="42" y="91"/>
                </a:cubicBezTo>
                <a:cubicBezTo>
                  <a:pt x="42" y="91"/>
                  <a:pt x="42" y="91"/>
                  <a:pt x="42" y="91"/>
                </a:cubicBezTo>
                <a:cubicBezTo>
                  <a:pt x="43" y="90"/>
                  <a:pt x="43" y="88"/>
                  <a:pt x="43" y="86"/>
                </a:cubicBezTo>
                <a:cubicBezTo>
                  <a:pt x="43" y="83"/>
                  <a:pt x="43" y="80"/>
                  <a:pt x="42" y="78"/>
                </a:cubicBezTo>
                <a:cubicBezTo>
                  <a:pt x="46" y="81"/>
                  <a:pt x="50" y="84"/>
                  <a:pt x="53" y="86"/>
                </a:cubicBezTo>
                <a:cubicBezTo>
                  <a:pt x="55" y="86"/>
                  <a:pt x="56" y="87"/>
                  <a:pt x="57" y="87"/>
                </a:cubicBezTo>
                <a:cubicBezTo>
                  <a:pt x="57" y="87"/>
                  <a:pt x="57" y="87"/>
                  <a:pt x="57" y="87"/>
                </a:cubicBezTo>
                <a:cubicBezTo>
                  <a:pt x="59" y="87"/>
                  <a:pt x="61" y="86"/>
                  <a:pt x="62" y="85"/>
                </a:cubicBezTo>
                <a:cubicBezTo>
                  <a:pt x="66" y="83"/>
                  <a:pt x="69" y="80"/>
                  <a:pt x="73" y="76"/>
                </a:cubicBezTo>
                <a:cubicBezTo>
                  <a:pt x="73" y="79"/>
                  <a:pt x="73" y="85"/>
                  <a:pt x="73" y="85"/>
                </a:cubicBezTo>
                <a:cubicBezTo>
                  <a:pt x="73" y="85"/>
                  <a:pt x="73" y="90"/>
                  <a:pt x="74" y="92"/>
                </a:cubicBezTo>
                <a:cubicBezTo>
                  <a:pt x="74" y="92"/>
                  <a:pt x="74" y="92"/>
                  <a:pt x="74" y="92"/>
                </a:cubicBezTo>
                <a:cubicBezTo>
                  <a:pt x="74" y="92"/>
                  <a:pt x="74" y="92"/>
                  <a:pt x="74" y="92"/>
                </a:cubicBezTo>
                <a:cubicBezTo>
                  <a:pt x="74" y="93"/>
                  <a:pt x="74" y="93"/>
                  <a:pt x="74" y="93"/>
                </a:cubicBezTo>
                <a:cubicBezTo>
                  <a:pt x="74" y="93"/>
                  <a:pt x="75" y="93"/>
                  <a:pt x="75" y="93"/>
                </a:cubicBezTo>
                <a:cubicBezTo>
                  <a:pt x="75" y="93"/>
                  <a:pt x="75" y="94"/>
                  <a:pt x="76" y="94"/>
                </a:cubicBezTo>
                <a:cubicBezTo>
                  <a:pt x="78" y="94"/>
                  <a:pt x="80" y="94"/>
                  <a:pt x="82" y="95"/>
                </a:cubicBezTo>
                <a:cubicBezTo>
                  <a:pt x="81" y="96"/>
                  <a:pt x="80" y="98"/>
                  <a:pt x="79" y="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0" name="Freeform 26">
            <a:extLst>
              <a:ext uri="{FF2B5EF4-FFF2-40B4-BE49-F238E27FC236}">
                <a16:creationId xmlns:a16="http://schemas.microsoft.com/office/drawing/2014/main" id="{553411D6-665E-EF4B-B7C5-D16B162B6273}"/>
              </a:ext>
            </a:extLst>
          </p:cNvPr>
          <p:cNvSpPr>
            <a:spLocks noEditPoints="1"/>
          </p:cNvSpPr>
          <p:nvPr/>
        </p:nvSpPr>
        <p:spPr bwMode="auto">
          <a:xfrm>
            <a:off x="5918753" y="1399490"/>
            <a:ext cx="272502" cy="326414"/>
          </a:xfrm>
          <a:custGeom>
            <a:avLst/>
            <a:gdLst>
              <a:gd name="T0" fmla="*/ 11 w 118"/>
              <a:gd name="T1" fmla="*/ 90 h 141"/>
              <a:gd name="T2" fmla="*/ 13 w 118"/>
              <a:gd name="T3" fmla="*/ 121 h 141"/>
              <a:gd name="T4" fmla="*/ 13 w 118"/>
              <a:gd name="T5" fmla="*/ 61 h 141"/>
              <a:gd name="T6" fmla="*/ 16 w 118"/>
              <a:gd name="T7" fmla="*/ 130 h 141"/>
              <a:gd name="T8" fmla="*/ 13 w 118"/>
              <a:gd name="T9" fmla="*/ 110 h 141"/>
              <a:gd name="T10" fmla="*/ 101 w 118"/>
              <a:gd name="T11" fmla="*/ 112 h 141"/>
              <a:gd name="T12" fmla="*/ 101 w 118"/>
              <a:gd name="T13" fmla="*/ 55 h 141"/>
              <a:gd name="T14" fmla="*/ 107 w 118"/>
              <a:gd name="T15" fmla="*/ 127 h 141"/>
              <a:gd name="T16" fmla="*/ 0 w 118"/>
              <a:gd name="T17" fmla="*/ 127 h 141"/>
              <a:gd name="T18" fmla="*/ 73 w 118"/>
              <a:gd name="T19" fmla="*/ 3 h 141"/>
              <a:gd name="T20" fmla="*/ 114 w 118"/>
              <a:gd name="T21" fmla="*/ 62 h 141"/>
              <a:gd name="T22" fmla="*/ 69 w 118"/>
              <a:gd name="T23" fmla="*/ 48 h 141"/>
              <a:gd name="T24" fmla="*/ 47 w 118"/>
              <a:gd name="T25" fmla="*/ 48 h 141"/>
              <a:gd name="T26" fmla="*/ 53 w 118"/>
              <a:gd name="T27" fmla="*/ 40 h 141"/>
              <a:gd name="T28" fmla="*/ 60 w 118"/>
              <a:gd name="T29" fmla="*/ 47 h 141"/>
              <a:gd name="T30" fmla="*/ 78 w 118"/>
              <a:gd name="T31" fmla="*/ 28 h 141"/>
              <a:gd name="T32" fmla="*/ 75 w 118"/>
              <a:gd name="T33" fmla="*/ 25 h 141"/>
              <a:gd name="T34" fmla="*/ 74 w 118"/>
              <a:gd name="T35" fmla="*/ 25 h 141"/>
              <a:gd name="T36" fmla="*/ 71 w 118"/>
              <a:gd name="T37" fmla="*/ 25 h 141"/>
              <a:gd name="T38" fmla="*/ 69 w 118"/>
              <a:gd name="T39" fmla="*/ 27 h 141"/>
              <a:gd name="T40" fmla="*/ 68 w 118"/>
              <a:gd name="T41" fmla="*/ 30 h 141"/>
              <a:gd name="T42" fmla="*/ 68 w 118"/>
              <a:gd name="T43" fmla="*/ 32 h 141"/>
              <a:gd name="T44" fmla="*/ 69 w 118"/>
              <a:gd name="T45" fmla="*/ 34 h 141"/>
              <a:gd name="T46" fmla="*/ 71 w 118"/>
              <a:gd name="T47" fmla="*/ 35 h 141"/>
              <a:gd name="T48" fmla="*/ 72 w 118"/>
              <a:gd name="T49" fmla="*/ 35 h 141"/>
              <a:gd name="T50" fmla="*/ 74 w 118"/>
              <a:gd name="T51" fmla="*/ 35 h 141"/>
              <a:gd name="T52" fmla="*/ 75 w 118"/>
              <a:gd name="T53" fmla="*/ 35 h 141"/>
              <a:gd name="T54" fmla="*/ 77 w 118"/>
              <a:gd name="T55" fmla="*/ 34 h 141"/>
              <a:gd name="T56" fmla="*/ 78 w 118"/>
              <a:gd name="T57" fmla="*/ 32 h 141"/>
              <a:gd name="T58" fmla="*/ 93 w 118"/>
              <a:gd name="T59" fmla="*/ 45 h 141"/>
              <a:gd name="T60" fmla="*/ 64 w 118"/>
              <a:gd name="T61" fmla="*/ 6 h 141"/>
              <a:gd name="T62" fmla="*/ 63 w 118"/>
              <a:gd name="T63" fmla="*/ 12 h 141"/>
              <a:gd name="T64" fmla="*/ 72 w 118"/>
              <a:gd name="T65" fmla="*/ 11 h 141"/>
              <a:gd name="T66" fmla="*/ 92 w 118"/>
              <a:gd name="T67" fmla="*/ 41 h 141"/>
              <a:gd name="T68" fmla="*/ 93 w 118"/>
              <a:gd name="T69" fmla="*/ 45 h 141"/>
              <a:gd name="T70" fmla="*/ 111 w 118"/>
              <a:gd name="T71" fmla="*/ 105 h 141"/>
              <a:gd name="T72" fmla="*/ 97 w 118"/>
              <a:gd name="T73" fmla="*/ 128 h 141"/>
              <a:gd name="T74" fmla="*/ 78 w 118"/>
              <a:gd name="T75" fmla="*/ 130 h 141"/>
              <a:gd name="T76" fmla="*/ 11 w 118"/>
              <a:gd name="T77" fmla="*/ 79 h 141"/>
              <a:gd name="T78" fmla="*/ 100 w 118"/>
              <a:gd name="T79" fmla="*/ 126 h 141"/>
              <a:gd name="T80" fmla="*/ 64 w 118"/>
              <a:gd name="T81" fmla="*/ 59 h 141"/>
              <a:gd name="T82" fmla="*/ 78 w 118"/>
              <a:gd name="T83" fmla="*/ 59 h 141"/>
              <a:gd name="T84" fmla="*/ 61 w 118"/>
              <a:gd name="T85" fmla="*/ 130 h 141"/>
              <a:gd name="T86" fmla="*/ 75 w 118"/>
              <a:gd name="T87" fmla="*/ 61 h 141"/>
              <a:gd name="T88" fmla="*/ 101 w 118"/>
              <a:gd name="T89" fmla="*/ 76 h 141"/>
              <a:gd name="T90" fmla="*/ 103 w 118"/>
              <a:gd name="T91" fmla="*/ 65 h 141"/>
              <a:gd name="T92" fmla="*/ 23 w 118"/>
              <a:gd name="T93" fmla="*/ 61 h 141"/>
              <a:gd name="T94" fmla="*/ 23 w 118"/>
              <a:gd name="T95" fmla="*/ 61 h 141"/>
              <a:gd name="T96" fmla="*/ 27 w 118"/>
              <a:gd name="T97" fmla="*/ 128 h 141"/>
              <a:gd name="T98" fmla="*/ 30 w 118"/>
              <a:gd name="T99" fmla="*/ 128 h 141"/>
              <a:gd name="T100" fmla="*/ 36 w 118"/>
              <a:gd name="T101" fmla="*/ 61 h 141"/>
              <a:gd name="T102" fmla="*/ 54 w 118"/>
              <a:gd name="T103" fmla="*/ 61 h 141"/>
              <a:gd name="T104" fmla="*/ 47 w 118"/>
              <a:gd name="T105" fmla="*/ 128 h 141"/>
              <a:gd name="T106" fmla="*/ 84 w 118"/>
              <a:gd name="T107" fmla="*/ 88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8" h="141">
                <a:moveTo>
                  <a:pt x="11" y="93"/>
                </a:moveTo>
                <a:cubicBezTo>
                  <a:pt x="13" y="93"/>
                  <a:pt x="13" y="93"/>
                  <a:pt x="13" y="93"/>
                </a:cubicBezTo>
                <a:cubicBezTo>
                  <a:pt x="13" y="100"/>
                  <a:pt x="13" y="100"/>
                  <a:pt x="13" y="100"/>
                </a:cubicBezTo>
                <a:cubicBezTo>
                  <a:pt x="11" y="100"/>
                  <a:pt x="11" y="100"/>
                  <a:pt x="11" y="100"/>
                </a:cubicBezTo>
                <a:lnTo>
                  <a:pt x="11" y="93"/>
                </a:lnTo>
                <a:close/>
                <a:moveTo>
                  <a:pt x="11" y="90"/>
                </a:moveTo>
                <a:cubicBezTo>
                  <a:pt x="13" y="90"/>
                  <a:pt x="13" y="90"/>
                  <a:pt x="13" y="90"/>
                </a:cubicBezTo>
                <a:cubicBezTo>
                  <a:pt x="13" y="82"/>
                  <a:pt x="13" y="82"/>
                  <a:pt x="13" y="82"/>
                </a:cubicBezTo>
                <a:cubicBezTo>
                  <a:pt x="11" y="82"/>
                  <a:pt x="11" y="82"/>
                  <a:pt x="11" y="82"/>
                </a:cubicBezTo>
                <a:lnTo>
                  <a:pt x="11" y="90"/>
                </a:lnTo>
                <a:close/>
                <a:moveTo>
                  <a:pt x="11" y="121"/>
                </a:moveTo>
                <a:cubicBezTo>
                  <a:pt x="13" y="121"/>
                  <a:pt x="13" y="121"/>
                  <a:pt x="13" y="121"/>
                </a:cubicBezTo>
                <a:cubicBezTo>
                  <a:pt x="13" y="113"/>
                  <a:pt x="13" y="113"/>
                  <a:pt x="13" y="113"/>
                </a:cubicBezTo>
                <a:cubicBezTo>
                  <a:pt x="11" y="113"/>
                  <a:pt x="11" y="113"/>
                  <a:pt x="11" y="113"/>
                </a:cubicBezTo>
                <a:lnTo>
                  <a:pt x="11" y="121"/>
                </a:lnTo>
                <a:close/>
                <a:moveTo>
                  <a:pt x="13" y="65"/>
                </a:moveTo>
                <a:cubicBezTo>
                  <a:pt x="13" y="64"/>
                  <a:pt x="14" y="63"/>
                  <a:pt x="14" y="63"/>
                </a:cubicBezTo>
                <a:cubicBezTo>
                  <a:pt x="13" y="61"/>
                  <a:pt x="13" y="61"/>
                  <a:pt x="13" y="61"/>
                </a:cubicBezTo>
                <a:cubicBezTo>
                  <a:pt x="12" y="62"/>
                  <a:pt x="11" y="64"/>
                  <a:pt x="11" y="65"/>
                </a:cubicBezTo>
                <a:cubicBezTo>
                  <a:pt x="11" y="69"/>
                  <a:pt x="11" y="69"/>
                  <a:pt x="11" y="69"/>
                </a:cubicBezTo>
                <a:cubicBezTo>
                  <a:pt x="13" y="69"/>
                  <a:pt x="13" y="69"/>
                  <a:pt x="13" y="69"/>
                </a:cubicBezTo>
                <a:lnTo>
                  <a:pt x="13" y="65"/>
                </a:lnTo>
                <a:close/>
                <a:moveTo>
                  <a:pt x="11" y="124"/>
                </a:moveTo>
                <a:cubicBezTo>
                  <a:pt x="11" y="127"/>
                  <a:pt x="14" y="129"/>
                  <a:pt x="16" y="130"/>
                </a:cubicBezTo>
                <a:cubicBezTo>
                  <a:pt x="17" y="128"/>
                  <a:pt x="17" y="128"/>
                  <a:pt x="17" y="128"/>
                </a:cubicBezTo>
                <a:cubicBezTo>
                  <a:pt x="15" y="127"/>
                  <a:pt x="13" y="126"/>
                  <a:pt x="13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11" y="124"/>
                  <a:pt x="11" y="124"/>
                  <a:pt x="11" y="124"/>
                </a:cubicBezTo>
                <a:close/>
                <a:moveTo>
                  <a:pt x="11" y="110"/>
                </a:moveTo>
                <a:cubicBezTo>
                  <a:pt x="13" y="110"/>
                  <a:pt x="13" y="110"/>
                  <a:pt x="13" y="110"/>
                </a:cubicBezTo>
                <a:cubicBezTo>
                  <a:pt x="13" y="103"/>
                  <a:pt x="13" y="103"/>
                  <a:pt x="13" y="103"/>
                </a:cubicBezTo>
                <a:cubicBezTo>
                  <a:pt x="11" y="103"/>
                  <a:pt x="11" y="103"/>
                  <a:pt x="11" y="103"/>
                </a:cubicBezTo>
                <a:lnTo>
                  <a:pt x="11" y="110"/>
                </a:lnTo>
                <a:close/>
                <a:moveTo>
                  <a:pt x="103" y="116"/>
                </a:moveTo>
                <a:cubicBezTo>
                  <a:pt x="101" y="116"/>
                  <a:pt x="101" y="116"/>
                  <a:pt x="101" y="116"/>
                </a:cubicBezTo>
                <a:cubicBezTo>
                  <a:pt x="101" y="112"/>
                  <a:pt x="101" y="112"/>
                  <a:pt x="101" y="112"/>
                </a:cubicBezTo>
                <a:cubicBezTo>
                  <a:pt x="83" y="112"/>
                  <a:pt x="83" y="112"/>
                  <a:pt x="83" y="112"/>
                </a:cubicBezTo>
                <a:cubicBezTo>
                  <a:pt x="73" y="112"/>
                  <a:pt x="65" y="104"/>
                  <a:pt x="65" y="94"/>
                </a:cubicBezTo>
                <a:cubicBezTo>
                  <a:pt x="65" y="84"/>
                  <a:pt x="73" y="76"/>
                  <a:pt x="83" y="76"/>
                </a:cubicBezTo>
                <a:cubicBezTo>
                  <a:pt x="107" y="76"/>
                  <a:pt x="107" y="76"/>
                  <a:pt x="107" y="76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7" y="58"/>
                  <a:pt x="104" y="55"/>
                  <a:pt x="101" y="55"/>
                </a:cubicBezTo>
                <a:cubicBezTo>
                  <a:pt x="14" y="55"/>
                  <a:pt x="14" y="55"/>
                  <a:pt x="14" y="55"/>
                </a:cubicBezTo>
                <a:cubicBezTo>
                  <a:pt x="10" y="55"/>
                  <a:pt x="7" y="58"/>
                  <a:pt x="7" y="62"/>
                </a:cubicBezTo>
                <a:cubicBezTo>
                  <a:pt x="7" y="127"/>
                  <a:pt x="7" y="127"/>
                  <a:pt x="7" y="127"/>
                </a:cubicBezTo>
                <a:cubicBezTo>
                  <a:pt x="7" y="131"/>
                  <a:pt x="10" y="134"/>
                  <a:pt x="14" y="134"/>
                </a:cubicBezTo>
                <a:cubicBezTo>
                  <a:pt x="101" y="134"/>
                  <a:pt x="101" y="134"/>
                  <a:pt x="101" y="134"/>
                </a:cubicBezTo>
                <a:cubicBezTo>
                  <a:pt x="104" y="134"/>
                  <a:pt x="107" y="131"/>
                  <a:pt x="107" y="127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14" y="113"/>
                  <a:pt x="114" y="113"/>
                  <a:pt x="114" y="113"/>
                </a:cubicBezTo>
                <a:cubicBezTo>
                  <a:pt x="114" y="127"/>
                  <a:pt x="114" y="127"/>
                  <a:pt x="114" y="127"/>
                </a:cubicBezTo>
                <a:cubicBezTo>
                  <a:pt x="114" y="135"/>
                  <a:pt x="108" y="141"/>
                  <a:pt x="101" y="141"/>
                </a:cubicBezTo>
                <a:cubicBezTo>
                  <a:pt x="14" y="141"/>
                  <a:pt x="14" y="141"/>
                  <a:pt x="14" y="141"/>
                </a:cubicBezTo>
                <a:cubicBezTo>
                  <a:pt x="6" y="141"/>
                  <a:pt x="0" y="135"/>
                  <a:pt x="0" y="127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54"/>
                  <a:pt x="6" y="48"/>
                  <a:pt x="14" y="48"/>
                </a:cubicBezTo>
                <a:cubicBezTo>
                  <a:pt x="19" y="48"/>
                  <a:pt x="19" y="48"/>
                  <a:pt x="19" y="48"/>
                </a:cubicBezTo>
                <a:cubicBezTo>
                  <a:pt x="22" y="45"/>
                  <a:pt x="22" y="45"/>
                  <a:pt x="22" y="45"/>
                </a:cubicBezTo>
                <a:cubicBezTo>
                  <a:pt x="64" y="3"/>
                  <a:pt x="64" y="3"/>
                  <a:pt x="64" y="3"/>
                </a:cubicBezTo>
                <a:cubicBezTo>
                  <a:pt x="66" y="0"/>
                  <a:pt x="70" y="0"/>
                  <a:pt x="73" y="3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04" y="34"/>
                  <a:pt x="104" y="38"/>
                  <a:pt x="101" y="41"/>
                </a:cubicBezTo>
                <a:cubicBezTo>
                  <a:pt x="96" y="46"/>
                  <a:pt x="96" y="46"/>
                  <a:pt x="96" y="46"/>
                </a:cubicBezTo>
                <a:cubicBezTo>
                  <a:pt x="94" y="48"/>
                  <a:pt x="94" y="48"/>
                  <a:pt x="94" y="48"/>
                </a:cubicBezTo>
                <a:cubicBezTo>
                  <a:pt x="101" y="48"/>
                  <a:pt x="101" y="48"/>
                  <a:pt x="101" y="48"/>
                </a:cubicBezTo>
                <a:cubicBezTo>
                  <a:pt x="108" y="48"/>
                  <a:pt x="114" y="54"/>
                  <a:pt x="114" y="62"/>
                </a:cubicBezTo>
                <a:cubicBezTo>
                  <a:pt x="114" y="76"/>
                  <a:pt x="114" y="76"/>
                  <a:pt x="114" y="76"/>
                </a:cubicBezTo>
                <a:cubicBezTo>
                  <a:pt x="118" y="76"/>
                  <a:pt x="118" y="76"/>
                  <a:pt x="118" y="76"/>
                </a:cubicBezTo>
                <a:cubicBezTo>
                  <a:pt x="118" y="112"/>
                  <a:pt x="118" y="112"/>
                  <a:pt x="118" y="112"/>
                </a:cubicBezTo>
                <a:cubicBezTo>
                  <a:pt x="103" y="112"/>
                  <a:pt x="103" y="112"/>
                  <a:pt x="103" y="112"/>
                </a:cubicBezTo>
                <a:lnTo>
                  <a:pt x="103" y="116"/>
                </a:lnTo>
                <a:close/>
                <a:moveTo>
                  <a:pt x="69" y="48"/>
                </a:moveTo>
                <a:cubicBezTo>
                  <a:pt x="69" y="47"/>
                  <a:pt x="69" y="46"/>
                  <a:pt x="69" y="45"/>
                </a:cubicBezTo>
                <a:cubicBezTo>
                  <a:pt x="69" y="42"/>
                  <a:pt x="68" y="40"/>
                  <a:pt x="66" y="38"/>
                </a:cubicBezTo>
                <a:cubicBezTo>
                  <a:pt x="60" y="32"/>
                  <a:pt x="50" y="33"/>
                  <a:pt x="44" y="39"/>
                </a:cubicBezTo>
                <a:cubicBezTo>
                  <a:pt x="42" y="41"/>
                  <a:pt x="41" y="43"/>
                  <a:pt x="40" y="45"/>
                </a:cubicBezTo>
                <a:cubicBezTo>
                  <a:pt x="40" y="46"/>
                  <a:pt x="39" y="47"/>
                  <a:pt x="39" y="48"/>
                </a:cubicBezTo>
                <a:cubicBezTo>
                  <a:pt x="47" y="48"/>
                  <a:pt x="47" y="48"/>
                  <a:pt x="47" y="48"/>
                </a:cubicBezTo>
                <a:cubicBezTo>
                  <a:pt x="47" y="47"/>
                  <a:pt x="47" y="46"/>
                  <a:pt x="48" y="45"/>
                </a:cubicBezTo>
                <a:cubicBezTo>
                  <a:pt x="48" y="45"/>
                  <a:pt x="48" y="44"/>
                  <a:pt x="48" y="44"/>
                </a:cubicBezTo>
                <a:cubicBezTo>
                  <a:pt x="46" y="42"/>
                  <a:pt x="46" y="42"/>
                  <a:pt x="46" y="42"/>
                </a:cubicBezTo>
                <a:cubicBezTo>
                  <a:pt x="48" y="41"/>
                  <a:pt x="48" y="41"/>
                  <a:pt x="48" y="41"/>
                </a:cubicBezTo>
                <a:cubicBezTo>
                  <a:pt x="50" y="42"/>
                  <a:pt x="50" y="42"/>
                  <a:pt x="50" y="42"/>
                </a:cubicBezTo>
                <a:cubicBezTo>
                  <a:pt x="51" y="41"/>
                  <a:pt x="52" y="41"/>
                  <a:pt x="53" y="40"/>
                </a:cubicBezTo>
                <a:cubicBezTo>
                  <a:pt x="54" y="43"/>
                  <a:pt x="54" y="43"/>
                  <a:pt x="54" y="43"/>
                </a:cubicBezTo>
                <a:cubicBezTo>
                  <a:pt x="54" y="43"/>
                  <a:pt x="52" y="43"/>
                  <a:pt x="51" y="45"/>
                </a:cubicBezTo>
                <a:cubicBezTo>
                  <a:pt x="51" y="45"/>
                  <a:pt x="51" y="45"/>
                  <a:pt x="51" y="45"/>
                </a:cubicBezTo>
                <a:cubicBezTo>
                  <a:pt x="50" y="46"/>
                  <a:pt x="50" y="47"/>
                  <a:pt x="50" y="47"/>
                </a:cubicBezTo>
                <a:cubicBezTo>
                  <a:pt x="51" y="48"/>
                  <a:pt x="52" y="48"/>
                  <a:pt x="54" y="47"/>
                </a:cubicBezTo>
                <a:cubicBezTo>
                  <a:pt x="57" y="45"/>
                  <a:pt x="59" y="45"/>
                  <a:pt x="60" y="47"/>
                </a:cubicBezTo>
                <a:cubicBezTo>
                  <a:pt x="61" y="47"/>
                  <a:pt x="61" y="48"/>
                  <a:pt x="61" y="48"/>
                </a:cubicBezTo>
                <a:lnTo>
                  <a:pt x="69" y="48"/>
                </a:lnTo>
                <a:close/>
                <a:moveTo>
                  <a:pt x="79" y="30"/>
                </a:moveTo>
                <a:cubicBezTo>
                  <a:pt x="79" y="30"/>
                  <a:pt x="79" y="29"/>
                  <a:pt x="79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7" y="27"/>
                  <a:pt x="77" y="26"/>
                  <a:pt x="77" y="26"/>
                </a:cubicBezTo>
                <a:cubicBezTo>
                  <a:pt x="77" y="26"/>
                  <a:pt x="76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4" y="25"/>
                </a:cubicBezTo>
                <a:cubicBezTo>
                  <a:pt x="74" y="25"/>
                  <a:pt x="74" y="25"/>
                  <a:pt x="74" y="25"/>
                </a:cubicBezTo>
                <a:cubicBezTo>
                  <a:pt x="74" y="25"/>
                  <a:pt x="74" y="25"/>
                  <a:pt x="74" y="25"/>
                </a:cubicBezTo>
                <a:cubicBezTo>
                  <a:pt x="74" y="25"/>
                  <a:pt x="74" y="25"/>
                  <a:pt x="74" y="25"/>
                </a:cubicBezTo>
                <a:cubicBezTo>
                  <a:pt x="73" y="24"/>
                  <a:pt x="73" y="24"/>
                  <a:pt x="73" y="25"/>
                </a:cubicBezTo>
                <a:cubicBezTo>
                  <a:pt x="73" y="25"/>
                  <a:pt x="73" y="25"/>
                  <a:pt x="73" y="25"/>
                </a:cubicBezTo>
                <a:cubicBezTo>
                  <a:pt x="73" y="25"/>
                  <a:pt x="72" y="25"/>
                  <a:pt x="72" y="25"/>
                </a:cubicBezTo>
                <a:cubicBezTo>
                  <a:pt x="72" y="25"/>
                  <a:pt x="72" y="25"/>
                  <a:pt x="72" y="25"/>
                </a:cubicBezTo>
                <a:cubicBezTo>
                  <a:pt x="72" y="25"/>
                  <a:pt x="72" y="25"/>
                  <a:pt x="71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1" y="25"/>
                  <a:pt x="71" y="25"/>
                  <a:pt x="71" y="25"/>
                </a:cubicBezTo>
                <a:cubicBezTo>
                  <a:pt x="70" y="25"/>
                  <a:pt x="70" y="25"/>
                  <a:pt x="70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70" y="26"/>
                  <a:pt x="69" y="26"/>
                  <a:pt x="69" y="26"/>
                </a:cubicBezTo>
                <a:cubicBezTo>
                  <a:pt x="69" y="26"/>
                  <a:pt x="69" y="27"/>
                  <a:pt x="69" y="27"/>
                </a:cubicBezTo>
                <a:cubicBezTo>
                  <a:pt x="69" y="27"/>
                  <a:pt x="69" y="27"/>
                  <a:pt x="69" y="27"/>
                </a:cubicBezTo>
                <a:cubicBezTo>
                  <a:pt x="68" y="27"/>
                  <a:pt x="68" y="27"/>
                  <a:pt x="68" y="28"/>
                </a:cubicBezTo>
                <a:cubicBezTo>
                  <a:pt x="68" y="28"/>
                  <a:pt x="68" y="28"/>
                  <a:pt x="68" y="28"/>
                </a:cubicBezTo>
                <a:cubicBezTo>
                  <a:pt x="68" y="28"/>
                  <a:pt x="68" y="28"/>
                  <a:pt x="68" y="29"/>
                </a:cubicBezTo>
                <a:cubicBezTo>
                  <a:pt x="68" y="29"/>
                  <a:pt x="68" y="29"/>
                  <a:pt x="68" y="29"/>
                </a:cubicBezTo>
                <a:cubicBezTo>
                  <a:pt x="68" y="29"/>
                  <a:pt x="68" y="29"/>
                  <a:pt x="68" y="30"/>
                </a:cubicBezTo>
                <a:cubicBezTo>
                  <a:pt x="68" y="30"/>
                  <a:pt x="68" y="30"/>
                  <a:pt x="68" y="30"/>
                </a:cubicBezTo>
                <a:cubicBezTo>
                  <a:pt x="68" y="30"/>
                  <a:pt x="68" y="30"/>
                  <a:pt x="68" y="31"/>
                </a:cubicBezTo>
                <a:cubicBezTo>
                  <a:pt x="68" y="31"/>
                  <a:pt x="68" y="31"/>
                  <a:pt x="68" y="31"/>
                </a:cubicBezTo>
                <a:cubicBezTo>
                  <a:pt x="68" y="31"/>
                  <a:pt x="68" y="31"/>
                  <a:pt x="68" y="32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2"/>
                  <a:pt x="68" y="33"/>
                  <a:pt x="68" y="33"/>
                </a:cubicBezTo>
                <a:cubicBezTo>
                  <a:pt x="68" y="33"/>
                  <a:pt x="69" y="33"/>
                  <a:pt x="69" y="33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34"/>
                  <a:pt x="69" y="34"/>
                  <a:pt x="69" y="34"/>
                </a:cubicBezTo>
                <a:cubicBezTo>
                  <a:pt x="69" y="34"/>
                  <a:pt x="69" y="34"/>
                  <a:pt x="69" y="34"/>
                </a:cubicBezTo>
                <a:cubicBezTo>
                  <a:pt x="69" y="34"/>
                  <a:pt x="70" y="34"/>
                  <a:pt x="70" y="34"/>
                </a:cubicBezTo>
                <a:cubicBezTo>
                  <a:pt x="70" y="34"/>
                  <a:pt x="70" y="34"/>
                  <a:pt x="70" y="34"/>
                </a:cubicBezTo>
                <a:cubicBezTo>
                  <a:pt x="70" y="34"/>
                  <a:pt x="70" y="35"/>
                  <a:pt x="70" y="35"/>
                </a:cubicBezTo>
                <a:cubicBezTo>
                  <a:pt x="70" y="35"/>
                  <a:pt x="70" y="35"/>
                  <a:pt x="70" y="35"/>
                </a:cubicBezTo>
                <a:cubicBezTo>
                  <a:pt x="70" y="35"/>
                  <a:pt x="71" y="35"/>
                  <a:pt x="71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1" y="35"/>
                  <a:pt x="71" y="35"/>
                  <a:pt x="72" y="35"/>
                </a:cubicBezTo>
                <a:cubicBezTo>
                  <a:pt x="72" y="35"/>
                  <a:pt x="72" y="35"/>
                  <a:pt x="72" y="35"/>
                </a:cubicBezTo>
                <a:cubicBezTo>
                  <a:pt x="72" y="35"/>
                  <a:pt x="72" y="35"/>
                  <a:pt x="72" y="35"/>
                </a:cubicBezTo>
                <a:cubicBezTo>
                  <a:pt x="72" y="35"/>
                  <a:pt x="72" y="35"/>
                  <a:pt x="72" y="35"/>
                </a:cubicBezTo>
                <a:cubicBezTo>
                  <a:pt x="72" y="35"/>
                  <a:pt x="73" y="35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3" y="35"/>
                  <a:pt x="73" y="36"/>
                  <a:pt x="73" y="36"/>
                </a:cubicBezTo>
                <a:cubicBezTo>
                  <a:pt x="73" y="36"/>
                  <a:pt x="73" y="36"/>
                  <a:pt x="73" y="35"/>
                </a:cubicBezTo>
                <a:cubicBezTo>
                  <a:pt x="73" y="36"/>
                  <a:pt x="73" y="36"/>
                  <a:pt x="73" y="35"/>
                </a:cubicBezTo>
                <a:cubicBezTo>
                  <a:pt x="73" y="35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4"/>
                </a:cubicBezTo>
                <a:cubicBezTo>
                  <a:pt x="76" y="34"/>
                  <a:pt x="77" y="34"/>
                  <a:pt x="77" y="34"/>
                </a:cubicBezTo>
                <a:cubicBezTo>
                  <a:pt x="77" y="34"/>
                  <a:pt x="77" y="34"/>
                  <a:pt x="77" y="34"/>
                </a:cubicBezTo>
                <a:cubicBezTo>
                  <a:pt x="77" y="34"/>
                  <a:pt x="77" y="34"/>
                  <a:pt x="77" y="34"/>
                </a:cubicBezTo>
                <a:cubicBezTo>
                  <a:pt x="77" y="34"/>
                  <a:pt x="77" y="34"/>
                  <a:pt x="77" y="34"/>
                </a:cubicBezTo>
                <a:cubicBezTo>
                  <a:pt x="77" y="34"/>
                  <a:pt x="78" y="33"/>
                  <a:pt x="78" y="33"/>
                </a:cubicBezTo>
                <a:cubicBezTo>
                  <a:pt x="78" y="33"/>
                  <a:pt x="78" y="33"/>
                  <a:pt x="78" y="33"/>
                </a:cubicBezTo>
                <a:cubicBezTo>
                  <a:pt x="78" y="33"/>
                  <a:pt x="78" y="33"/>
                  <a:pt x="78" y="32"/>
                </a:cubicBezTo>
                <a:cubicBezTo>
                  <a:pt x="78" y="32"/>
                  <a:pt x="78" y="32"/>
                  <a:pt x="78" y="32"/>
                </a:cubicBezTo>
                <a:cubicBezTo>
                  <a:pt x="78" y="32"/>
                  <a:pt x="78" y="32"/>
                  <a:pt x="79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79" y="31"/>
                  <a:pt x="79" y="31"/>
                  <a:pt x="79" y="30"/>
                </a:cubicBezTo>
                <a:cubicBezTo>
                  <a:pt x="79" y="30"/>
                  <a:pt x="79" y="30"/>
                  <a:pt x="79" y="30"/>
                </a:cubicBezTo>
                <a:close/>
                <a:moveTo>
                  <a:pt x="93" y="45"/>
                </a:moveTo>
                <a:cubicBezTo>
                  <a:pt x="99" y="39"/>
                  <a:pt x="99" y="39"/>
                  <a:pt x="99" y="39"/>
                </a:cubicBezTo>
                <a:cubicBezTo>
                  <a:pt x="99" y="39"/>
                  <a:pt x="99" y="39"/>
                  <a:pt x="99" y="39"/>
                </a:cubicBezTo>
                <a:cubicBezTo>
                  <a:pt x="100" y="38"/>
                  <a:pt x="100" y="35"/>
                  <a:pt x="99" y="34"/>
                </a:cubicBezTo>
                <a:cubicBezTo>
                  <a:pt x="71" y="6"/>
                  <a:pt x="71" y="6"/>
                  <a:pt x="71" y="6"/>
                </a:cubicBezTo>
                <a:cubicBezTo>
                  <a:pt x="69" y="4"/>
                  <a:pt x="67" y="4"/>
                  <a:pt x="65" y="6"/>
                </a:cubicBezTo>
                <a:cubicBezTo>
                  <a:pt x="64" y="6"/>
                  <a:pt x="64" y="6"/>
                  <a:pt x="64" y="6"/>
                </a:cubicBezTo>
                <a:cubicBezTo>
                  <a:pt x="26" y="45"/>
                  <a:pt x="26" y="45"/>
                  <a:pt x="26" y="45"/>
                </a:cubicBezTo>
                <a:cubicBezTo>
                  <a:pt x="23" y="48"/>
                  <a:pt x="23" y="48"/>
                  <a:pt x="23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0" y="45"/>
                  <a:pt x="30" y="45"/>
                  <a:pt x="30" y="45"/>
                </a:cubicBez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4" y="12"/>
                  <a:pt x="64" y="12"/>
                </a:cubicBezTo>
                <a:cubicBezTo>
                  <a:pt x="64" y="12"/>
                  <a:pt x="64" y="13"/>
                  <a:pt x="64" y="13"/>
                </a:cubicBezTo>
                <a:cubicBezTo>
                  <a:pt x="66" y="14"/>
                  <a:pt x="69" y="14"/>
                  <a:pt x="71" y="12"/>
                </a:cubicBezTo>
                <a:cubicBezTo>
                  <a:pt x="71" y="12"/>
                  <a:pt x="71" y="12"/>
                  <a:pt x="71" y="12"/>
                </a:cubicBezTo>
                <a:cubicBezTo>
                  <a:pt x="71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3"/>
                  <a:pt x="93" y="33"/>
                  <a:pt x="93" y="33"/>
                </a:cubicBezTo>
                <a:cubicBezTo>
                  <a:pt x="92" y="33"/>
                  <a:pt x="92" y="33"/>
                  <a:pt x="92" y="34"/>
                </a:cubicBezTo>
                <a:cubicBezTo>
                  <a:pt x="90" y="35"/>
                  <a:pt x="90" y="38"/>
                  <a:pt x="91" y="40"/>
                </a:cubicBezTo>
                <a:cubicBezTo>
                  <a:pt x="92" y="40"/>
                  <a:pt x="92" y="40"/>
                  <a:pt x="92" y="41"/>
                </a:cubicBezTo>
                <a:cubicBezTo>
                  <a:pt x="92" y="41"/>
                  <a:pt x="93" y="41"/>
                  <a:pt x="93" y="41"/>
                </a:cubicBezTo>
                <a:cubicBezTo>
                  <a:pt x="93" y="41"/>
                  <a:pt x="93" y="41"/>
                  <a:pt x="92" y="41"/>
                </a:cubicBezTo>
                <a:cubicBezTo>
                  <a:pt x="89" y="45"/>
                  <a:pt x="89" y="45"/>
                  <a:pt x="89" y="45"/>
                </a:cubicBezTo>
                <a:cubicBezTo>
                  <a:pt x="86" y="48"/>
                  <a:pt x="86" y="48"/>
                  <a:pt x="86" y="48"/>
                </a:cubicBezTo>
                <a:cubicBezTo>
                  <a:pt x="90" y="48"/>
                  <a:pt x="90" y="48"/>
                  <a:pt x="90" y="48"/>
                </a:cubicBezTo>
                <a:lnTo>
                  <a:pt x="93" y="45"/>
                </a:lnTo>
                <a:close/>
                <a:moveTo>
                  <a:pt x="111" y="105"/>
                </a:moveTo>
                <a:cubicBezTo>
                  <a:pt x="111" y="84"/>
                  <a:pt x="111" y="84"/>
                  <a:pt x="111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77" y="84"/>
                  <a:pt x="72" y="88"/>
                  <a:pt x="72" y="94"/>
                </a:cubicBezTo>
                <a:cubicBezTo>
                  <a:pt x="72" y="100"/>
                  <a:pt x="77" y="105"/>
                  <a:pt x="83" y="105"/>
                </a:cubicBezTo>
                <a:lnTo>
                  <a:pt x="111" y="105"/>
                </a:lnTo>
                <a:close/>
                <a:moveTo>
                  <a:pt x="92" y="128"/>
                </a:moveTo>
                <a:cubicBezTo>
                  <a:pt x="92" y="130"/>
                  <a:pt x="92" y="130"/>
                  <a:pt x="92" y="130"/>
                </a:cubicBezTo>
                <a:cubicBezTo>
                  <a:pt x="97" y="130"/>
                  <a:pt x="97" y="130"/>
                  <a:pt x="97" y="130"/>
                </a:cubicBezTo>
                <a:cubicBezTo>
                  <a:pt x="98" y="130"/>
                  <a:pt x="99" y="130"/>
                  <a:pt x="99" y="129"/>
                </a:cubicBezTo>
                <a:cubicBezTo>
                  <a:pt x="99" y="128"/>
                  <a:pt x="99" y="128"/>
                  <a:pt x="99" y="128"/>
                </a:cubicBezTo>
                <a:cubicBezTo>
                  <a:pt x="98" y="128"/>
                  <a:pt x="97" y="128"/>
                  <a:pt x="97" y="128"/>
                </a:cubicBezTo>
                <a:lnTo>
                  <a:pt x="92" y="128"/>
                </a:lnTo>
                <a:close/>
                <a:moveTo>
                  <a:pt x="78" y="130"/>
                </a:moveTo>
                <a:cubicBezTo>
                  <a:pt x="78" y="128"/>
                  <a:pt x="78" y="128"/>
                  <a:pt x="78" y="128"/>
                </a:cubicBezTo>
                <a:cubicBezTo>
                  <a:pt x="71" y="128"/>
                  <a:pt x="71" y="128"/>
                  <a:pt x="71" y="128"/>
                </a:cubicBezTo>
                <a:cubicBezTo>
                  <a:pt x="71" y="130"/>
                  <a:pt x="71" y="130"/>
                  <a:pt x="71" y="130"/>
                </a:cubicBezTo>
                <a:lnTo>
                  <a:pt x="78" y="130"/>
                </a:lnTo>
                <a:close/>
                <a:moveTo>
                  <a:pt x="82" y="130"/>
                </a:moveTo>
                <a:cubicBezTo>
                  <a:pt x="89" y="130"/>
                  <a:pt x="89" y="130"/>
                  <a:pt x="89" y="130"/>
                </a:cubicBezTo>
                <a:cubicBezTo>
                  <a:pt x="89" y="128"/>
                  <a:pt x="89" y="128"/>
                  <a:pt x="89" y="128"/>
                </a:cubicBezTo>
                <a:cubicBezTo>
                  <a:pt x="82" y="128"/>
                  <a:pt x="82" y="128"/>
                  <a:pt x="82" y="128"/>
                </a:cubicBezTo>
                <a:lnTo>
                  <a:pt x="82" y="130"/>
                </a:lnTo>
                <a:close/>
                <a:moveTo>
                  <a:pt x="11" y="79"/>
                </a:moveTo>
                <a:cubicBezTo>
                  <a:pt x="13" y="79"/>
                  <a:pt x="13" y="79"/>
                  <a:pt x="13" y="79"/>
                </a:cubicBezTo>
                <a:cubicBezTo>
                  <a:pt x="13" y="72"/>
                  <a:pt x="13" y="72"/>
                  <a:pt x="13" y="72"/>
                </a:cubicBezTo>
                <a:cubicBezTo>
                  <a:pt x="11" y="72"/>
                  <a:pt x="11" y="72"/>
                  <a:pt x="11" y="72"/>
                </a:cubicBezTo>
                <a:lnTo>
                  <a:pt x="11" y="79"/>
                </a:lnTo>
                <a:close/>
                <a:moveTo>
                  <a:pt x="101" y="124"/>
                </a:moveTo>
                <a:cubicBezTo>
                  <a:pt x="101" y="125"/>
                  <a:pt x="101" y="125"/>
                  <a:pt x="100" y="126"/>
                </a:cubicBezTo>
                <a:cubicBezTo>
                  <a:pt x="102" y="127"/>
                  <a:pt x="102" y="127"/>
                  <a:pt x="102" y="127"/>
                </a:cubicBezTo>
                <a:cubicBezTo>
                  <a:pt x="103" y="126"/>
                  <a:pt x="103" y="125"/>
                  <a:pt x="103" y="124"/>
                </a:cubicBezTo>
                <a:cubicBezTo>
                  <a:pt x="103" y="119"/>
                  <a:pt x="103" y="119"/>
                  <a:pt x="103" y="119"/>
                </a:cubicBezTo>
                <a:cubicBezTo>
                  <a:pt x="101" y="119"/>
                  <a:pt x="101" y="119"/>
                  <a:pt x="101" y="119"/>
                </a:cubicBezTo>
                <a:lnTo>
                  <a:pt x="101" y="124"/>
                </a:lnTo>
                <a:close/>
                <a:moveTo>
                  <a:pt x="64" y="59"/>
                </a:moveTo>
                <a:cubicBezTo>
                  <a:pt x="57" y="59"/>
                  <a:pt x="57" y="59"/>
                  <a:pt x="57" y="59"/>
                </a:cubicBezTo>
                <a:cubicBezTo>
                  <a:pt x="57" y="61"/>
                  <a:pt x="57" y="61"/>
                  <a:pt x="57" y="61"/>
                </a:cubicBezTo>
                <a:cubicBezTo>
                  <a:pt x="64" y="61"/>
                  <a:pt x="64" y="61"/>
                  <a:pt x="64" y="61"/>
                </a:cubicBezTo>
                <a:lnTo>
                  <a:pt x="64" y="59"/>
                </a:lnTo>
                <a:close/>
                <a:moveTo>
                  <a:pt x="85" y="59"/>
                </a:moveTo>
                <a:cubicBezTo>
                  <a:pt x="78" y="59"/>
                  <a:pt x="78" y="59"/>
                  <a:pt x="78" y="59"/>
                </a:cubicBezTo>
                <a:cubicBezTo>
                  <a:pt x="78" y="61"/>
                  <a:pt x="78" y="61"/>
                  <a:pt x="78" y="61"/>
                </a:cubicBezTo>
                <a:cubicBezTo>
                  <a:pt x="85" y="61"/>
                  <a:pt x="85" y="61"/>
                  <a:pt x="85" y="61"/>
                </a:cubicBezTo>
                <a:lnTo>
                  <a:pt x="85" y="59"/>
                </a:lnTo>
                <a:close/>
                <a:moveTo>
                  <a:pt x="68" y="128"/>
                </a:moveTo>
                <a:cubicBezTo>
                  <a:pt x="61" y="128"/>
                  <a:pt x="61" y="128"/>
                  <a:pt x="61" y="128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8" y="130"/>
                  <a:pt x="68" y="130"/>
                  <a:pt x="68" y="130"/>
                </a:cubicBezTo>
                <a:lnTo>
                  <a:pt x="68" y="128"/>
                </a:lnTo>
                <a:close/>
                <a:moveTo>
                  <a:pt x="75" y="59"/>
                </a:moveTo>
                <a:cubicBezTo>
                  <a:pt x="67" y="59"/>
                  <a:pt x="67" y="59"/>
                  <a:pt x="67" y="59"/>
                </a:cubicBezTo>
                <a:cubicBezTo>
                  <a:pt x="67" y="61"/>
                  <a:pt x="67" y="61"/>
                  <a:pt x="67" y="61"/>
                </a:cubicBezTo>
                <a:cubicBezTo>
                  <a:pt x="75" y="61"/>
                  <a:pt x="75" y="61"/>
                  <a:pt x="75" y="61"/>
                </a:cubicBezTo>
                <a:lnTo>
                  <a:pt x="75" y="59"/>
                </a:lnTo>
                <a:close/>
                <a:moveTo>
                  <a:pt x="101" y="76"/>
                </a:moveTo>
                <a:cubicBezTo>
                  <a:pt x="103" y="76"/>
                  <a:pt x="103" y="76"/>
                  <a:pt x="103" y="76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1" y="69"/>
                  <a:pt x="101" y="69"/>
                  <a:pt x="101" y="69"/>
                </a:cubicBezTo>
                <a:lnTo>
                  <a:pt x="101" y="76"/>
                </a:lnTo>
                <a:close/>
                <a:moveTo>
                  <a:pt x="88" y="59"/>
                </a:moveTo>
                <a:cubicBezTo>
                  <a:pt x="88" y="61"/>
                  <a:pt x="88" y="61"/>
                  <a:pt x="88" y="61"/>
                </a:cubicBezTo>
                <a:cubicBezTo>
                  <a:pt x="95" y="61"/>
                  <a:pt x="95" y="61"/>
                  <a:pt x="95" y="61"/>
                </a:cubicBezTo>
                <a:cubicBezTo>
                  <a:pt x="95" y="59"/>
                  <a:pt x="95" y="59"/>
                  <a:pt x="95" y="59"/>
                </a:cubicBezTo>
                <a:lnTo>
                  <a:pt x="88" y="59"/>
                </a:lnTo>
                <a:close/>
                <a:moveTo>
                  <a:pt x="103" y="65"/>
                </a:moveTo>
                <a:cubicBezTo>
                  <a:pt x="103" y="62"/>
                  <a:pt x="101" y="60"/>
                  <a:pt x="98" y="59"/>
                </a:cubicBezTo>
                <a:cubicBezTo>
                  <a:pt x="98" y="61"/>
                  <a:pt x="98" y="61"/>
                  <a:pt x="98" y="61"/>
                </a:cubicBezTo>
                <a:cubicBezTo>
                  <a:pt x="100" y="62"/>
                  <a:pt x="101" y="63"/>
                  <a:pt x="101" y="65"/>
                </a:cubicBezTo>
                <a:cubicBezTo>
                  <a:pt x="101" y="65"/>
                  <a:pt x="101" y="65"/>
                  <a:pt x="101" y="65"/>
                </a:cubicBezTo>
                <a:cubicBezTo>
                  <a:pt x="103" y="65"/>
                  <a:pt x="103" y="65"/>
                  <a:pt x="103" y="65"/>
                </a:cubicBezTo>
                <a:close/>
                <a:moveTo>
                  <a:pt x="23" y="61"/>
                </a:moveTo>
                <a:cubicBezTo>
                  <a:pt x="23" y="59"/>
                  <a:pt x="23" y="59"/>
                  <a:pt x="23" y="59"/>
                </a:cubicBezTo>
                <a:cubicBezTo>
                  <a:pt x="18" y="59"/>
                  <a:pt x="18" y="59"/>
                  <a:pt x="18" y="59"/>
                </a:cubicBezTo>
                <a:cubicBezTo>
                  <a:pt x="17" y="59"/>
                  <a:pt x="16" y="59"/>
                  <a:pt x="15" y="59"/>
                </a:cubicBezTo>
                <a:cubicBezTo>
                  <a:pt x="16" y="61"/>
                  <a:pt x="16" y="61"/>
                  <a:pt x="16" y="61"/>
                </a:cubicBezTo>
                <a:cubicBezTo>
                  <a:pt x="17" y="61"/>
                  <a:pt x="17" y="61"/>
                  <a:pt x="18" y="61"/>
                </a:cubicBezTo>
                <a:lnTo>
                  <a:pt x="23" y="61"/>
                </a:lnTo>
                <a:close/>
                <a:moveTo>
                  <a:pt x="33" y="59"/>
                </a:moveTo>
                <a:cubicBezTo>
                  <a:pt x="26" y="59"/>
                  <a:pt x="26" y="59"/>
                  <a:pt x="26" y="59"/>
                </a:cubicBezTo>
                <a:cubicBezTo>
                  <a:pt x="26" y="61"/>
                  <a:pt x="26" y="61"/>
                  <a:pt x="26" y="61"/>
                </a:cubicBezTo>
                <a:cubicBezTo>
                  <a:pt x="33" y="61"/>
                  <a:pt x="33" y="61"/>
                  <a:pt x="33" y="61"/>
                </a:cubicBezTo>
                <a:lnTo>
                  <a:pt x="33" y="59"/>
                </a:lnTo>
                <a:close/>
                <a:moveTo>
                  <a:pt x="27" y="128"/>
                </a:moveTo>
                <a:cubicBezTo>
                  <a:pt x="20" y="128"/>
                  <a:pt x="20" y="128"/>
                  <a:pt x="20" y="128"/>
                </a:cubicBezTo>
                <a:cubicBezTo>
                  <a:pt x="20" y="130"/>
                  <a:pt x="20" y="130"/>
                  <a:pt x="20" y="130"/>
                </a:cubicBezTo>
                <a:cubicBezTo>
                  <a:pt x="27" y="130"/>
                  <a:pt x="27" y="130"/>
                  <a:pt x="27" y="130"/>
                </a:cubicBezTo>
                <a:lnTo>
                  <a:pt x="27" y="128"/>
                </a:lnTo>
                <a:close/>
                <a:moveTo>
                  <a:pt x="37" y="128"/>
                </a:moveTo>
                <a:cubicBezTo>
                  <a:pt x="30" y="128"/>
                  <a:pt x="30" y="128"/>
                  <a:pt x="30" y="128"/>
                </a:cubicBezTo>
                <a:cubicBezTo>
                  <a:pt x="30" y="130"/>
                  <a:pt x="30" y="130"/>
                  <a:pt x="30" y="130"/>
                </a:cubicBezTo>
                <a:cubicBezTo>
                  <a:pt x="37" y="130"/>
                  <a:pt x="37" y="130"/>
                  <a:pt x="37" y="130"/>
                </a:cubicBezTo>
                <a:lnTo>
                  <a:pt x="37" y="128"/>
                </a:lnTo>
                <a:close/>
                <a:moveTo>
                  <a:pt x="44" y="59"/>
                </a:moveTo>
                <a:cubicBezTo>
                  <a:pt x="36" y="59"/>
                  <a:pt x="36" y="59"/>
                  <a:pt x="36" y="59"/>
                </a:cubicBezTo>
                <a:cubicBezTo>
                  <a:pt x="36" y="61"/>
                  <a:pt x="36" y="61"/>
                  <a:pt x="36" y="61"/>
                </a:cubicBezTo>
                <a:cubicBezTo>
                  <a:pt x="44" y="61"/>
                  <a:pt x="44" y="61"/>
                  <a:pt x="44" y="61"/>
                </a:cubicBezTo>
                <a:lnTo>
                  <a:pt x="44" y="59"/>
                </a:lnTo>
                <a:close/>
                <a:moveTo>
                  <a:pt x="54" y="59"/>
                </a:moveTo>
                <a:cubicBezTo>
                  <a:pt x="47" y="59"/>
                  <a:pt x="47" y="59"/>
                  <a:pt x="47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54" y="61"/>
                  <a:pt x="54" y="61"/>
                  <a:pt x="54" y="61"/>
                </a:cubicBezTo>
                <a:lnTo>
                  <a:pt x="54" y="59"/>
                </a:lnTo>
                <a:close/>
                <a:moveTo>
                  <a:pt x="47" y="128"/>
                </a:moveTo>
                <a:cubicBezTo>
                  <a:pt x="40" y="128"/>
                  <a:pt x="40" y="128"/>
                  <a:pt x="40" y="128"/>
                </a:cubicBezTo>
                <a:cubicBezTo>
                  <a:pt x="40" y="130"/>
                  <a:pt x="40" y="130"/>
                  <a:pt x="40" y="130"/>
                </a:cubicBezTo>
                <a:cubicBezTo>
                  <a:pt x="47" y="130"/>
                  <a:pt x="47" y="130"/>
                  <a:pt x="47" y="130"/>
                </a:cubicBezTo>
                <a:lnTo>
                  <a:pt x="47" y="128"/>
                </a:lnTo>
                <a:close/>
                <a:moveTo>
                  <a:pt x="58" y="128"/>
                </a:moveTo>
                <a:cubicBezTo>
                  <a:pt x="51" y="128"/>
                  <a:pt x="51" y="128"/>
                  <a:pt x="51" y="128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58" y="130"/>
                  <a:pt x="58" y="130"/>
                  <a:pt x="58" y="130"/>
                </a:cubicBezTo>
                <a:lnTo>
                  <a:pt x="58" y="128"/>
                </a:lnTo>
                <a:close/>
                <a:moveTo>
                  <a:pt x="84" y="88"/>
                </a:moveTo>
                <a:cubicBezTo>
                  <a:pt x="81" y="88"/>
                  <a:pt x="78" y="91"/>
                  <a:pt x="78" y="94"/>
                </a:cubicBezTo>
                <a:cubicBezTo>
                  <a:pt x="78" y="98"/>
                  <a:pt x="81" y="100"/>
                  <a:pt x="84" y="100"/>
                </a:cubicBezTo>
                <a:cubicBezTo>
                  <a:pt x="88" y="100"/>
                  <a:pt x="91" y="98"/>
                  <a:pt x="91" y="94"/>
                </a:cubicBezTo>
                <a:cubicBezTo>
                  <a:pt x="91" y="91"/>
                  <a:pt x="88" y="88"/>
                  <a:pt x="84" y="8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1" name="Freeform 30">
            <a:extLst>
              <a:ext uri="{FF2B5EF4-FFF2-40B4-BE49-F238E27FC236}">
                <a16:creationId xmlns:a16="http://schemas.microsoft.com/office/drawing/2014/main" id="{2AE85B7A-7321-3849-B88D-AF0956C2F643}"/>
              </a:ext>
            </a:extLst>
          </p:cNvPr>
          <p:cNvSpPr>
            <a:spLocks noEditPoints="1"/>
          </p:cNvSpPr>
          <p:nvPr/>
        </p:nvSpPr>
        <p:spPr bwMode="auto">
          <a:xfrm>
            <a:off x="10601141" y="2370174"/>
            <a:ext cx="324456" cy="236234"/>
          </a:xfrm>
          <a:custGeom>
            <a:avLst/>
            <a:gdLst>
              <a:gd name="T0" fmla="*/ 9 w 140"/>
              <a:gd name="T1" fmla="*/ 0 h 102"/>
              <a:gd name="T2" fmla="*/ 0 w 140"/>
              <a:gd name="T3" fmla="*/ 93 h 102"/>
              <a:gd name="T4" fmla="*/ 131 w 140"/>
              <a:gd name="T5" fmla="*/ 102 h 102"/>
              <a:gd name="T6" fmla="*/ 140 w 140"/>
              <a:gd name="T7" fmla="*/ 9 h 102"/>
              <a:gd name="T8" fmla="*/ 136 w 140"/>
              <a:gd name="T9" fmla="*/ 93 h 102"/>
              <a:gd name="T10" fmla="*/ 9 w 140"/>
              <a:gd name="T11" fmla="*/ 98 h 102"/>
              <a:gd name="T12" fmla="*/ 4 w 140"/>
              <a:gd name="T13" fmla="*/ 9 h 102"/>
              <a:gd name="T14" fmla="*/ 131 w 140"/>
              <a:gd name="T15" fmla="*/ 4 h 102"/>
              <a:gd name="T16" fmla="*/ 136 w 140"/>
              <a:gd name="T17" fmla="*/ 93 h 102"/>
              <a:gd name="T18" fmla="*/ 129 w 140"/>
              <a:gd name="T19" fmla="*/ 11 h 102"/>
              <a:gd name="T20" fmla="*/ 11 w 140"/>
              <a:gd name="T21" fmla="*/ 32 h 102"/>
              <a:gd name="T22" fmla="*/ 11 w 140"/>
              <a:gd name="T23" fmla="*/ 70 h 102"/>
              <a:gd name="T24" fmla="*/ 129 w 140"/>
              <a:gd name="T25" fmla="*/ 91 h 102"/>
              <a:gd name="T26" fmla="*/ 11 w 140"/>
              <a:gd name="T27" fmla="*/ 70 h 102"/>
              <a:gd name="T28" fmla="*/ 51 w 140"/>
              <a:gd name="T29" fmla="*/ 65 h 102"/>
              <a:gd name="T30" fmla="*/ 62 w 140"/>
              <a:gd name="T31" fmla="*/ 37 h 102"/>
              <a:gd name="T32" fmla="*/ 49 w 140"/>
              <a:gd name="T33" fmla="*/ 37 h 102"/>
              <a:gd name="T34" fmla="*/ 39 w 140"/>
              <a:gd name="T35" fmla="*/ 65 h 102"/>
              <a:gd name="T36" fmla="*/ 28 w 140"/>
              <a:gd name="T37" fmla="*/ 37 h 102"/>
              <a:gd name="T38" fmla="*/ 38 w 140"/>
              <a:gd name="T39" fmla="*/ 58 h 102"/>
              <a:gd name="T40" fmla="*/ 95 w 140"/>
              <a:gd name="T41" fmla="*/ 59 h 102"/>
              <a:gd name="T42" fmla="*/ 106 w 140"/>
              <a:gd name="T43" fmla="*/ 65 h 102"/>
              <a:gd name="T44" fmla="*/ 107 w 140"/>
              <a:gd name="T45" fmla="*/ 37 h 102"/>
              <a:gd name="T46" fmla="*/ 86 w 140"/>
              <a:gd name="T47" fmla="*/ 65 h 102"/>
              <a:gd name="T48" fmla="*/ 95 w 140"/>
              <a:gd name="T49" fmla="*/ 59 h 102"/>
              <a:gd name="T50" fmla="*/ 105 w 140"/>
              <a:gd name="T51" fmla="*/ 54 h 102"/>
              <a:gd name="T52" fmla="*/ 103 w 140"/>
              <a:gd name="T53" fmla="*/ 43 h 102"/>
              <a:gd name="T54" fmla="*/ 79 w 140"/>
              <a:gd name="T55" fmla="*/ 57 h 102"/>
              <a:gd name="T56" fmla="*/ 74 w 140"/>
              <a:gd name="T57" fmla="*/ 53 h 102"/>
              <a:gd name="T58" fmla="*/ 67 w 140"/>
              <a:gd name="T59" fmla="*/ 48 h 102"/>
              <a:gd name="T60" fmla="*/ 69 w 140"/>
              <a:gd name="T61" fmla="*/ 39 h 102"/>
              <a:gd name="T62" fmla="*/ 83 w 140"/>
              <a:gd name="T63" fmla="*/ 39 h 102"/>
              <a:gd name="T64" fmla="*/ 81 w 140"/>
              <a:gd name="T65" fmla="*/ 45 h 102"/>
              <a:gd name="T66" fmla="*/ 76 w 140"/>
              <a:gd name="T67" fmla="*/ 41 h 102"/>
              <a:gd name="T68" fmla="*/ 72 w 140"/>
              <a:gd name="T69" fmla="*/ 44 h 102"/>
              <a:gd name="T70" fmla="*/ 77 w 140"/>
              <a:gd name="T71" fmla="*/ 48 h 102"/>
              <a:gd name="T72" fmla="*/ 84 w 140"/>
              <a:gd name="T73" fmla="*/ 56 h 102"/>
              <a:gd name="T74" fmla="*/ 74 w 140"/>
              <a:gd name="T75" fmla="*/ 65 h 102"/>
              <a:gd name="T76" fmla="*/ 64 w 140"/>
              <a:gd name="T77" fmla="*/ 61 h 102"/>
              <a:gd name="T78" fmla="*/ 68 w 140"/>
              <a:gd name="T79" fmla="*/ 56 h 102"/>
              <a:gd name="T80" fmla="*/ 74 w 140"/>
              <a:gd name="T81" fmla="*/ 60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0" h="102">
                <a:moveTo>
                  <a:pt x="131" y="0"/>
                </a:move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98"/>
                  <a:pt x="4" y="102"/>
                  <a:pt x="9" y="102"/>
                </a:cubicBezTo>
                <a:cubicBezTo>
                  <a:pt x="131" y="102"/>
                  <a:pt x="131" y="102"/>
                  <a:pt x="131" y="102"/>
                </a:cubicBezTo>
                <a:cubicBezTo>
                  <a:pt x="136" y="102"/>
                  <a:pt x="140" y="98"/>
                  <a:pt x="140" y="93"/>
                </a:cubicBezTo>
                <a:cubicBezTo>
                  <a:pt x="140" y="9"/>
                  <a:pt x="140" y="9"/>
                  <a:pt x="140" y="9"/>
                </a:cubicBezTo>
                <a:cubicBezTo>
                  <a:pt x="140" y="4"/>
                  <a:pt x="136" y="0"/>
                  <a:pt x="131" y="0"/>
                </a:cubicBezTo>
                <a:close/>
                <a:moveTo>
                  <a:pt x="136" y="93"/>
                </a:moveTo>
                <a:cubicBezTo>
                  <a:pt x="136" y="96"/>
                  <a:pt x="134" y="98"/>
                  <a:pt x="131" y="98"/>
                </a:cubicBezTo>
                <a:cubicBezTo>
                  <a:pt x="9" y="98"/>
                  <a:pt x="9" y="98"/>
                  <a:pt x="9" y="98"/>
                </a:cubicBezTo>
                <a:cubicBezTo>
                  <a:pt x="6" y="98"/>
                  <a:pt x="4" y="96"/>
                  <a:pt x="4" y="93"/>
                </a:cubicBezTo>
                <a:cubicBezTo>
                  <a:pt x="4" y="9"/>
                  <a:pt x="4" y="9"/>
                  <a:pt x="4" y="9"/>
                </a:cubicBezTo>
                <a:cubicBezTo>
                  <a:pt x="4" y="6"/>
                  <a:pt x="6" y="4"/>
                  <a:pt x="9" y="4"/>
                </a:cubicBezTo>
                <a:cubicBezTo>
                  <a:pt x="131" y="4"/>
                  <a:pt x="131" y="4"/>
                  <a:pt x="131" y="4"/>
                </a:cubicBezTo>
                <a:cubicBezTo>
                  <a:pt x="134" y="4"/>
                  <a:pt x="136" y="6"/>
                  <a:pt x="136" y="9"/>
                </a:cubicBezTo>
                <a:lnTo>
                  <a:pt x="136" y="93"/>
                </a:lnTo>
                <a:close/>
                <a:moveTo>
                  <a:pt x="11" y="11"/>
                </a:moveTo>
                <a:cubicBezTo>
                  <a:pt x="129" y="11"/>
                  <a:pt x="129" y="11"/>
                  <a:pt x="129" y="11"/>
                </a:cubicBezTo>
                <a:cubicBezTo>
                  <a:pt x="129" y="32"/>
                  <a:pt x="129" y="32"/>
                  <a:pt x="129" y="32"/>
                </a:cubicBezTo>
                <a:cubicBezTo>
                  <a:pt x="11" y="32"/>
                  <a:pt x="11" y="32"/>
                  <a:pt x="11" y="32"/>
                </a:cubicBezTo>
                <a:lnTo>
                  <a:pt x="11" y="11"/>
                </a:lnTo>
                <a:close/>
                <a:moveTo>
                  <a:pt x="11" y="70"/>
                </a:moveTo>
                <a:cubicBezTo>
                  <a:pt x="129" y="70"/>
                  <a:pt x="129" y="70"/>
                  <a:pt x="129" y="70"/>
                </a:cubicBezTo>
                <a:cubicBezTo>
                  <a:pt x="129" y="91"/>
                  <a:pt x="129" y="91"/>
                  <a:pt x="129" y="91"/>
                </a:cubicBezTo>
                <a:cubicBezTo>
                  <a:pt x="11" y="91"/>
                  <a:pt x="11" y="91"/>
                  <a:pt x="11" y="91"/>
                </a:cubicBezTo>
                <a:lnTo>
                  <a:pt x="11" y="70"/>
                </a:lnTo>
                <a:close/>
                <a:moveTo>
                  <a:pt x="57" y="65"/>
                </a:moveTo>
                <a:cubicBezTo>
                  <a:pt x="51" y="65"/>
                  <a:pt x="51" y="65"/>
                  <a:pt x="51" y="65"/>
                </a:cubicBezTo>
                <a:cubicBezTo>
                  <a:pt x="57" y="37"/>
                  <a:pt x="57" y="37"/>
                  <a:pt x="57" y="37"/>
                </a:cubicBezTo>
                <a:cubicBezTo>
                  <a:pt x="62" y="37"/>
                  <a:pt x="62" y="37"/>
                  <a:pt x="62" y="37"/>
                </a:cubicBezTo>
                <a:lnTo>
                  <a:pt x="57" y="65"/>
                </a:lnTo>
                <a:close/>
                <a:moveTo>
                  <a:pt x="49" y="37"/>
                </a:moveTo>
                <a:cubicBezTo>
                  <a:pt x="55" y="37"/>
                  <a:pt x="55" y="37"/>
                  <a:pt x="55" y="37"/>
                </a:cubicBezTo>
                <a:cubicBezTo>
                  <a:pt x="39" y="65"/>
                  <a:pt x="39" y="65"/>
                  <a:pt x="39" y="65"/>
                </a:cubicBezTo>
                <a:cubicBezTo>
                  <a:pt x="33" y="65"/>
                  <a:pt x="33" y="65"/>
                  <a:pt x="33" y="65"/>
                </a:cubicBezTo>
                <a:cubicBezTo>
                  <a:pt x="28" y="37"/>
                  <a:pt x="28" y="37"/>
                  <a:pt x="28" y="37"/>
                </a:cubicBezTo>
                <a:cubicBezTo>
                  <a:pt x="34" y="37"/>
                  <a:pt x="34" y="37"/>
                  <a:pt x="34" y="37"/>
                </a:cubicBezTo>
                <a:cubicBezTo>
                  <a:pt x="38" y="58"/>
                  <a:pt x="38" y="58"/>
                  <a:pt x="38" y="58"/>
                </a:cubicBezTo>
                <a:lnTo>
                  <a:pt x="49" y="37"/>
                </a:lnTo>
                <a:close/>
                <a:moveTo>
                  <a:pt x="95" y="59"/>
                </a:moveTo>
                <a:cubicBezTo>
                  <a:pt x="106" y="59"/>
                  <a:pt x="106" y="59"/>
                  <a:pt x="106" y="59"/>
                </a:cubicBezTo>
                <a:cubicBezTo>
                  <a:pt x="106" y="65"/>
                  <a:pt x="106" y="65"/>
                  <a:pt x="106" y="65"/>
                </a:cubicBezTo>
                <a:cubicBezTo>
                  <a:pt x="112" y="65"/>
                  <a:pt x="112" y="65"/>
                  <a:pt x="112" y="65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1" y="37"/>
                  <a:pt x="101" y="37"/>
                  <a:pt x="101" y="37"/>
                </a:cubicBezTo>
                <a:cubicBezTo>
                  <a:pt x="86" y="65"/>
                  <a:pt x="86" y="65"/>
                  <a:pt x="86" y="65"/>
                </a:cubicBezTo>
                <a:cubicBezTo>
                  <a:pt x="91" y="65"/>
                  <a:pt x="91" y="65"/>
                  <a:pt x="91" y="65"/>
                </a:cubicBezTo>
                <a:lnTo>
                  <a:pt x="95" y="59"/>
                </a:lnTo>
                <a:close/>
                <a:moveTo>
                  <a:pt x="103" y="43"/>
                </a:moveTo>
                <a:cubicBezTo>
                  <a:pt x="105" y="54"/>
                  <a:pt x="105" y="54"/>
                  <a:pt x="105" y="54"/>
                </a:cubicBezTo>
                <a:cubicBezTo>
                  <a:pt x="97" y="54"/>
                  <a:pt x="97" y="54"/>
                  <a:pt x="97" y="54"/>
                </a:cubicBezTo>
                <a:lnTo>
                  <a:pt x="103" y="43"/>
                </a:lnTo>
                <a:close/>
                <a:moveTo>
                  <a:pt x="78" y="59"/>
                </a:moveTo>
                <a:cubicBezTo>
                  <a:pt x="78" y="59"/>
                  <a:pt x="79" y="58"/>
                  <a:pt x="79" y="57"/>
                </a:cubicBezTo>
                <a:cubicBezTo>
                  <a:pt x="79" y="56"/>
                  <a:pt x="79" y="56"/>
                  <a:pt x="78" y="55"/>
                </a:cubicBezTo>
                <a:cubicBezTo>
                  <a:pt x="77" y="55"/>
                  <a:pt x="76" y="54"/>
                  <a:pt x="74" y="53"/>
                </a:cubicBezTo>
                <a:cubicBezTo>
                  <a:pt x="72" y="52"/>
                  <a:pt x="70" y="51"/>
                  <a:pt x="69" y="51"/>
                </a:cubicBezTo>
                <a:cubicBezTo>
                  <a:pt x="68" y="50"/>
                  <a:pt x="68" y="49"/>
                  <a:pt x="67" y="48"/>
                </a:cubicBezTo>
                <a:cubicBezTo>
                  <a:pt x="66" y="47"/>
                  <a:pt x="66" y="46"/>
                  <a:pt x="66" y="45"/>
                </a:cubicBezTo>
                <a:cubicBezTo>
                  <a:pt x="66" y="43"/>
                  <a:pt x="67" y="41"/>
                  <a:pt x="69" y="39"/>
                </a:cubicBezTo>
                <a:cubicBezTo>
                  <a:pt x="70" y="38"/>
                  <a:pt x="73" y="37"/>
                  <a:pt x="76" y="37"/>
                </a:cubicBezTo>
                <a:cubicBezTo>
                  <a:pt x="79" y="37"/>
                  <a:pt x="82" y="38"/>
                  <a:pt x="83" y="39"/>
                </a:cubicBezTo>
                <a:cubicBezTo>
                  <a:pt x="85" y="41"/>
                  <a:pt x="86" y="43"/>
                  <a:pt x="86" y="45"/>
                </a:cubicBezTo>
                <a:cubicBezTo>
                  <a:pt x="81" y="45"/>
                  <a:pt x="81" y="45"/>
                  <a:pt x="81" y="45"/>
                </a:cubicBezTo>
                <a:cubicBezTo>
                  <a:pt x="81" y="44"/>
                  <a:pt x="80" y="43"/>
                  <a:pt x="79" y="42"/>
                </a:cubicBezTo>
                <a:cubicBezTo>
                  <a:pt x="79" y="42"/>
                  <a:pt x="77" y="41"/>
                  <a:pt x="76" y="41"/>
                </a:cubicBezTo>
                <a:cubicBezTo>
                  <a:pt x="74" y="41"/>
                  <a:pt x="73" y="42"/>
                  <a:pt x="73" y="42"/>
                </a:cubicBezTo>
                <a:cubicBezTo>
                  <a:pt x="72" y="43"/>
                  <a:pt x="72" y="43"/>
                  <a:pt x="72" y="44"/>
                </a:cubicBezTo>
                <a:cubicBezTo>
                  <a:pt x="72" y="45"/>
                  <a:pt x="72" y="46"/>
                  <a:pt x="72" y="46"/>
                </a:cubicBezTo>
                <a:cubicBezTo>
                  <a:pt x="73" y="47"/>
                  <a:pt x="74" y="47"/>
                  <a:pt x="77" y="48"/>
                </a:cubicBezTo>
                <a:cubicBezTo>
                  <a:pt x="80" y="50"/>
                  <a:pt x="82" y="51"/>
                  <a:pt x="83" y="52"/>
                </a:cubicBezTo>
                <a:cubicBezTo>
                  <a:pt x="84" y="53"/>
                  <a:pt x="84" y="54"/>
                  <a:pt x="84" y="56"/>
                </a:cubicBezTo>
                <a:cubicBezTo>
                  <a:pt x="84" y="59"/>
                  <a:pt x="84" y="61"/>
                  <a:pt x="82" y="63"/>
                </a:cubicBezTo>
                <a:cubicBezTo>
                  <a:pt x="80" y="64"/>
                  <a:pt x="77" y="65"/>
                  <a:pt x="74" y="65"/>
                </a:cubicBezTo>
                <a:cubicBezTo>
                  <a:pt x="71" y="65"/>
                  <a:pt x="69" y="65"/>
                  <a:pt x="67" y="64"/>
                </a:cubicBezTo>
                <a:cubicBezTo>
                  <a:pt x="66" y="63"/>
                  <a:pt x="64" y="62"/>
                  <a:pt x="64" y="61"/>
                </a:cubicBezTo>
                <a:cubicBezTo>
                  <a:pt x="63" y="59"/>
                  <a:pt x="63" y="58"/>
                  <a:pt x="63" y="56"/>
                </a:cubicBezTo>
                <a:cubicBezTo>
                  <a:pt x="68" y="56"/>
                  <a:pt x="68" y="56"/>
                  <a:pt x="68" y="56"/>
                </a:cubicBezTo>
                <a:cubicBezTo>
                  <a:pt x="68" y="57"/>
                  <a:pt x="69" y="58"/>
                  <a:pt x="69" y="59"/>
                </a:cubicBezTo>
                <a:cubicBezTo>
                  <a:pt x="70" y="60"/>
                  <a:pt x="71" y="60"/>
                  <a:pt x="74" y="60"/>
                </a:cubicBezTo>
                <a:cubicBezTo>
                  <a:pt x="75" y="60"/>
                  <a:pt x="77" y="60"/>
                  <a:pt x="78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inpin heiti" panose="00000500000000000000" pitchFamily="2" charset="-122"/>
              <a:ea typeface="inpin heiti" panose="00000500000000000000" pitchFamily="2" charset="-122"/>
              <a:sym typeface="inpin heiti" panose="00000500000000000000" pitchFamily="2" charset="-122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10C89B-0E65-4C4F-9E3C-C5DAAC9BFE66}"/>
              </a:ext>
            </a:extLst>
          </p:cNvPr>
          <p:cNvSpPr txBox="1"/>
          <p:nvPr/>
        </p:nvSpPr>
        <p:spPr>
          <a:xfrm>
            <a:off x="6408424" y="1269863"/>
            <a:ext cx="3627116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/>
            <a:r>
              <a:rPr lang="ru-RU" sz="1400" b="1" dirty="0"/>
              <a:t>Способы уплаты</a:t>
            </a:r>
            <a:r>
              <a:rPr lang="ru-RU" sz="1400" dirty="0"/>
              <a:t>: Налоги можно оплатить онлайн через сайты ФНС и "</a:t>
            </a:r>
            <a:r>
              <a:rPr lang="ru-RU" sz="1400" dirty="0" err="1"/>
              <a:t>Госуслуги</a:t>
            </a:r>
            <a:r>
              <a:rPr lang="ru-RU" sz="1400" dirty="0"/>
              <a:t>", в банке или через автоматические удержания​ 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E518837-7C7D-1242-B6B4-2B2E5E7ADBCF}"/>
              </a:ext>
            </a:extLst>
          </p:cNvPr>
          <p:cNvSpPr txBox="1"/>
          <p:nvPr/>
        </p:nvSpPr>
        <p:spPr>
          <a:xfrm>
            <a:off x="8348032" y="4609225"/>
            <a:ext cx="2304256" cy="13849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/>
            <a:r>
              <a:rPr lang="ru-RU" sz="1400" b="1" dirty="0"/>
              <a:t>Упрощённые системы налогообложения</a:t>
            </a:r>
            <a:r>
              <a:rPr lang="ru-RU" sz="1400" dirty="0"/>
              <a:t>: Для малого бизнеса доступна УСН (6% или 15%) и патентная система налогообложения​ 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25C06A6-FEED-7346-96B7-D9C0C813B717}"/>
              </a:ext>
            </a:extLst>
          </p:cNvPr>
          <p:cNvSpPr txBox="1"/>
          <p:nvPr/>
        </p:nvSpPr>
        <p:spPr>
          <a:xfrm>
            <a:off x="1779559" y="4759192"/>
            <a:ext cx="2304256" cy="160043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/>
            <a:r>
              <a:rPr lang="ru-RU" sz="1400" b="1" dirty="0"/>
              <a:t>Особенности для ИП и физлиц</a:t>
            </a:r>
            <a:r>
              <a:rPr lang="ru-RU" sz="1400" dirty="0"/>
              <a:t>: ИП и физические лица могут выбирать специальные налоговые режимы, такие как налог на профессиональный доход для </a:t>
            </a:r>
            <a:r>
              <a:rPr lang="ru-RU" sz="1400" dirty="0" err="1"/>
              <a:t>самозанятых</a:t>
            </a:r>
            <a:r>
              <a:rPr lang="ru-RU" sz="1400" dirty="0"/>
              <a:t>​ .</a:t>
            </a:r>
          </a:p>
        </p:txBody>
      </p:sp>
    </p:spTree>
    <p:extLst>
      <p:ext uri="{BB962C8B-B14F-4D97-AF65-F5344CB8AC3E}">
        <p14:creationId xmlns:p14="http://schemas.microsoft.com/office/powerpoint/2010/main" val="41712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" dur="3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5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1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7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9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5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2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4" grpId="0" animBg="1"/>
          <p:bldP spid="35" grpId="0" animBg="1"/>
          <p:bldP spid="37" grpId="0" animBg="1"/>
          <p:bldP spid="38" grpId="0" animBg="1"/>
          <p:bldP spid="39" grpId="0" animBg="1"/>
          <p:bldP spid="40" grpId="0" animBg="1"/>
          <p:bldP spid="42" grpId="0" animBg="1"/>
          <p:bldP spid="45" grpId="0" animBg="1"/>
          <p:bldP spid="48" grpId="0" animBg="1"/>
          <p:bldP spid="49" grpId="0" animBg="1"/>
          <p:bldP spid="50" grpId="0" animBg="1"/>
          <p:bldP spid="51" grpId="0" animBg="1"/>
          <p:bldP spid="52" grpId="0"/>
          <p:bldP spid="54" grpId="0"/>
          <p:bldP spid="5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" dur="3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5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1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3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7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5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2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4" grpId="0" animBg="1"/>
          <p:bldP spid="35" grpId="0" animBg="1"/>
          <p:bldP spid="37" grpId="0" animBg="1"/>
          <p:bldP spid="38" grpId="0" animBg="1"/>
          <p:bldP spid="39" grpId="0" animBg="1"/>
          <p:bldP spid="40" grpId="0" animBg="1"/>
          <p:bldP spid="42" grpId="0" animBg="1"/>
          <p:bldP spid="45" grpId="0" animBg="1"/>
          <p:bldP spid="48" grpId="0" animBg="1"/>
          <p:bldP spid="49" grpId="0" animBg="1"/>
          <p:bldP spid="50" grpId="0" animBg="1"/>
          <p:bldP spid="51" grpId="0" animBg="1"/>
          <p:bldP spid="52" grpId="0"/>
          <p:bldP spid="54" grpId="0"/>
          <p:bldP spid="57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b="1" dirty="0">
                <a:solidFill>
                  <a:srgbClr val="FFC000"/>
                </a:solidFill>
              </a:rPr>
              <a:t>Налоговые льготы и вычеты</a:t>
            </a:r>
            <a:endParaRPr lang="en-UA" sz="2400" dirty="0">
              <a:solidFill>
                <a:srgbClr val="FFC000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37F1E8C-CCA6-A04A-BE4C-390CB0637223}"/>
              </a:ext>
            </a:extLst>
          </p:cNvPr>
          <p:cNvGrpSpPr/>
          <p:nvPr/>
        </p:nvGrpSpPr>
        <p:grpSpPr>
          <a:xfrm>
            <a:off x="3377762" y="1863717"/>
            <a:ext cx="4145946" cy="2769530"/>
            <a:chOff x="3527801" y="2495233"/>
            <a:chExt cx="4145946" cy="2769530"/>
          </a:xfrm>
        </p:grpSpPr>
        <p:sp>
          <p:nvSpPr>
            <p:cNvPr id="29" name="Pentagon 28">
              <a:extLst>
                <a:ext uri="{FF2B5EF4-FFF2-40B4-BE49-F238E27FC236}">
                  <a16:creationId xmlns:a16="http://schemas.microsoft.com/office/drawing/2014/main" id="{17F7CA73-B8BA-4347-AB3E-97AD0F58A82D}"/>
                </a:ext>
              </a:extLst>
            </p:cNvPr>
            <p:cNvSpPr/>
            <p:nvPr/>
          </p:nvSpPr>
          <p:spPr>
            <a:xfrm rot="7160031" flipH="1">
              <a:off x="5903773" y="3474841"/>
              <a:ext cx="2749581" cy="790366"/>
            </a:xfrm>
            <a:prstGeom prst="homePlate">
              <a:avLst>
                <a:gd name="adj" fmla="val 64512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0" name="Round Diagonal Corner Rectangle 2">
              <a:extLst>
                <a:ext uri="{FF2B5EF4-FFF2-40B4-BE49-F238E27FC236}">
                  <a16:creationId xmlns:a16="http://schemas.microsoft.com/office/drawing/2014/main" id="{AAD68538-27B5-DE4F-A381-677119F0AEFA}"/>
                </a:ext>
              </a:extLst>
            </p:cNvPr>
            <p:cNvSpPr/>
            <p:nvPr/>
          </p:nvSpPr>
          <p:spPr>
            <a:xfrm rot="5400000">
              <a:off x="2892063" y="3761832"/>
              <a:ext cx="2125467" cy="853991"/>
            </a:xfrm>
            <a:prstGeom prst="round2DiagRect">
              <a:avLst>
                <a:gd name="adj1" fmla="val 33219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5A9DE337-FF03-7A40-A335-4A73F577294E}"/>
                </a:ext>
              </a:extLst>
            </p:cNvPr>
            <p:cNvSpPr/>
            <p:nvPr/>
          </p:nvSpPr>
          <p:spPr>
            <a:xfrm rot="5400000" flipH="1">
              <a:off x="3438139" y="3880910"/>
              <a:ext cx="2314306" cy="426997"/>
            </a:xfrm>
            <a:prstGeom prst="parallelogram">
              <a:avLst>
                <a:gd name="adj" fmla="val 21720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2" name="Round Diagonal Corner Rectangle 5">
              <a:extLst>
                <a:ext uri="{FF2B5EF4-FFF2-40B4-BE49-F238E27FC236}">
                  <a16:creationId xmlns:a16="http://schemas.microsoft.com/office/drawing/2014/main" id="{C931EF24-D658-F84F-BE78-48225041671C}"/>
                </a:ext>
              </a:extLst>
            </p:cNvPr>
            <p:cNvSpPr/>
            <p:nvPr/>
          </p:nvSpPr>
          <p:spPr>
            <a:xfrm rot="5400000">
              <a:off x="4010102" y="3575615"/>
              <a:ext cx="2503152" cy="853991"/>
            </a:xfrm>
            <a:prstGeom prst="round2DiagRect">
              <a:avLst>
                <a:gd name="adj1" fmla="val 33219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58" name="Round Diagonal Corner Rectangle 6">
              <a:extLst>
                <a:ext uri="{FF2B5EF4-FFF2-40B4-BE49-F238E27FC236}">
                  <a16:creationId xmlns:a16="http://schemas.microsoft.com/office/drawing/2014/main" id="{A02FBC65-27AE-2841-8143-12DE686F67B8}"/>
                </a:ext>
              </a:extLst>
            </p:cNvPr>
            <p:cNvSpPr/>
            <p:nvPr/>
          </p:nvSpPr>
          <p:spPr>
            <a:xfrm rot="5400000">
              <a:off x="5174767" y="3489145"/>
              <a:ext cx="2691992" cy="853991"/>
            </a:xfrm>
            <a:prstGeom prst="round2DiagRect">
              <a:avLst>
                <a:gd name="adj1" fmla="val 33219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59" name="Parallelogram 58">
              <a:extLst>
                <a:ext uri="{FF2B5EF4-FFF2-40B4-BE49-F238E27FC236}">
                  <a16:creationId xmlns:a16="http://schemas.microsoft.com/office/drawing/2014/main" id="{401C0AA7-B114-3B47-A43D-1066958201C0}"/>
                </a:ext>
              </a:extLst>
            </p:cNvPr>
            <p:cNvSpPr/>
            <p:nvPr/>
          </p:nvSpPr>
          <p:spPr>
            <a:xfrm rot="5400000" flipH="1">
              <a:off x="4550356" y="3703955"/>
              <a:ext cx="2694618" cy="426997"/>
            </a:xfrm>
            <a:prstGeom prst="parallelogram">
              <a:avLst>
                <a:gd name="adj" fmla="val 254198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62" name="Group 75">
              <a:extLst>
                <a:ext uri="{FF2B5EF4-FFF2-40B4-BE49-F238E27FC236}">
                  <a16:creationId xmlns:a16="http://schemas.microsoft.com/office/drawing/2014/main" id="{DEE82281-4F85-C74D-B4D4-118E43985DE1}"/>
                </a:ext>
              </a:extLst>
            </p:cNvPr>
            <p:cNvGrpSpPr/>
            <p:nvPr/>
          </p:nvGrpSpPr>
          <p:grpSpPr>
            <a:xfrm>
              <a:off x="3717451" y="3392170"/>
              <a:ext cx="474691" cy="462672"/>
              <a:chOff x="4080141" y="798258"/>
              <a:chExt cx="328062" cy="319755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73" name="Freeform 76">
                <a:extLst>
                  <a:ext uri="{FF2B5EF4-FFF2-40B4-BE49-F238E27FC236}">
                    <a16:creationId xmlns:a16="http://schemas.microsoft.com/office/drawing/2014/main" id="{098BB2D1-DBE2-BF42-9295-14D96AB72E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0141" y="823174"/>
                <a:ext cx="294839" cy="294839"/>
              </a:xfrm>
              <a:custGeom>
                <a:avLst/>
                <a:gdLst/>
                <a:ahLst/>
                <a:cxnLst>
                  <a:cxn ang="0">
                    <a:pos x="141" y="141"/>
                  </a:cxn>
                  <a:cxn ang="0">
                    <a:pos x="284" y="141"/>
                  </a:cxn>
                  <a:cxn ang="0">
                    <a:pos x="284" y="141"/>
                  </a:cxn>
                  <a:cxn ang="0">
                    <a:pos x="283" y="156"/>
                  </a:cxn>
                  <a:cxn ang="0">
                    <a:pos x="281" y="170"/>
                  </a:cxn>
                  <a:cxn ang="0">
                    <a:pos x="277" y="185"/>
                  </a:cxn>
                  <a:cxn ang="0">
                    <a:pos x="274" y="197"/>
                  </a:cxn>
                  <a:cxn ang="0">
                    <a:pos x="266" y="210"/>
                  </a:cxn>
                  <a:cxn ang="0">
                    <a:pos x="259" y="221"/>
                  </a:cxn>
                  <a:cxn ang="0">
                    <a:pos x="252" y="232"/>
                  </a:cxn>
                  <a:cxn ang="0">
                    <a:pos x="243" y="243"/>
                  </a:cxn>
                  <a:cxn ang="0">
                    <a:pos x="232" y="252"/>
                  </a:cxn>
                  <a:cxn ang="0">
                    <a:pos x="221" y="259"/>
                  </a:cxn>
                  <a:cxn ang="0">
                    <a:pos x="210" y="266"/>
                  </a:cxn>
                  <a:cxn ang="0">
                    <a:pos x="197" y="273"/>
                  </a:cxn>
                  <a:cxn ang="0">
                    <a:pos x="185" y="277"/>
                  </a:cxn>
                  <a:cxn ang="0">
                    <a:pos x="170" y="281"/>
                  </a:cxn>
                  <a:cxn ang="0">
                    <a:pos x="156" y="283"/>
                  </a:cxn>
                  <a:cxn ang="0">
                    <a:pos x="141" y="284"/>
                  </a:cxn>
                  <a:cxn ang="0">
                    <a:pos x="141" y="284"/>
                  </a:cxn>
                  <a:cxn ang="0">
                    <a:pos x="127" y="283"/>
                  </a:cxn>
                  <a:cxn ang="0">
                    <a:pos x="112" y="281"/>
                  </a:cxn>
                  <a:cxn ang="0">
                    <a:pos x="100" y="277"/>
                  </a:cxn>
                  <a:cxn ang="0">
                    <a:pos x="87" y="273"/>
                  </a:cxn>
                  <a:cxn ang="0">
                    <a:pos x="74" y="266"/>
                  </a:cxn>
                  <a:cxn ang="0">
                    <a:pos x="62" y="259"/>
                  </a:cxn>
                  <a:cxn ang="0">
                    <a:pos x="51" y="252"/>
                  </a:cxn>
                  <a:cxn ang="0">
                    <a:pos x="42" y="243"/>
                  </a:cxn>
                  <a:cxn ang="0">
                    <a:pos x="33" y="232"/>
                  </a:cxn>
                  <a:cxn ang="0">
                    <a:pos x="23" y="221"/>
                  </a:cxn>
                  <a:cxn ang="0">
                    <a:pos x="16" y="210"/>
                  </a:cxn>
                  <a:cxn ang="0">
                    <a:pos x="11" y="197"/>
                  </a:cxn>
                  <a:cxn ang="0">
                    <a:pos x="5" y="185"/>
                  </a:cxn>
                  <a:cxn ang="0">
                    <a:pos x="2" y="170"/>
                  </a:cxn>
                  <a:cxn ang="0">
                    <a:pos x="0" y="156"/>
                  </a:cxn>
                  <a:cxn ang="0">
                    <a:pos x="0" y="141"/>
                  </a:cxn>
                  <a:cxn ang="0">
                    <a:pos x="0" y="141"/>
                  </a:cxn>
                  <a:cxn ang="0">
                    <a:pos x="0" y="127"/>
                  </a:cxn>
                  <a:cxn ang="0">
                    <a:pos x="2" y="114"/>
                  </a:cxn>
                  <a:cxn ang="0">
                    <a:pos x="5" y="99"/>
                  </a:cxn>
                  <a:cxn ang="0">
                    <a:pos x="11" y="87"/>
                  </a:cxn>
                  <a:cxn ang="0">
                    <a:pos x="16" y="74"/>
                  </a:cxn>
                  <a:cxn ang="0">
                    <a:pos x="23" y="63"/>
                  </a:cxn>
                  <a:cxn ang="0">
                    <a:pos x="33" y="52"/>
                  </a:cxn>
                  <a:cxn ang="0">
                    <a:pos x="42" y="41"/>
                  </a:cxn>
                  <a:cxn ang="0">
                    <a:pos x="51" y="32"/>
                  </a:cxn>
                  <a:cxn ang="0">
                    <a:pos x="62" y="23"/>
                  </a:cxn>
                  <a:cxn ang="0">
                    <a:pos x="74" y="16"/>
                  </a:cxn>
                  <a:cxn ang="0">
                    <a:pos x="87" y="11"/>
                  </a:cxn>
                  <a:cxn ang="0">
                    <a:pos x="100" y="7"/>
                  </a:cxn>
                  <a:cxn ang="0">
                    <a:pos x="112" y="3"/>
                  </a:cxn>
                  <a:cxn ang="0">
                    <a:pos x="127" y="0"/>
                  </a:cxn>
                  <a:cxn ang="0">
                    <a:pos x="141" y="0"/>
                  </a:cxn>
                  <a:cxn ang="0">
                    <a:pos x="141" y="141"/>
                  </a:cxn>
                </a:cxnLst>
                <a:rect l="0" t="0" r="r" b="b"/>
                <a:pathLst>
                  <a:path w="284" h="284">
                    <a:moveTo>
                      <a:pt x="141" y="141"/>
                    </a:moveTo>
                    <a:lnTo>
                      <a:pt x="284" y="141"/>
                    </a:lnTo>
                    <a:lnTo>
                      <a:pt x="284" y="141"/>
                    </a:lnTo>
                    <a:lnTo>
                      <a:pt x="283" y="156"/>
                    </a:lnTo>
                    <a:lnTo>
                      <a:pt x="281" y="170"/>
                    </a:lnTo>
                    <a:lnTo>
                      <a:pt x="277" y="185"/>
                    </a:lnTo>
                    <a:lnTo>
                      <a:pt x="274" y="197"/>
                    </a:lnTo>
                    <a:lnTo>
                      <a:pt x="266" y="210"/>
                    </a:lnTo>
                    <a:lnTo>
                      <a:pt x="259" y="221"/>
                    </a:lnTo>
                    <a:lnTo>
                      <a:pt x="252" y="232"/>
                    </a:lnTo>
                    <a:lnTo>
                      <a:pt x="243" y="243"/>
                    </a:lnTo>
                    <a:lnTo>
                      <a:pt x="232" y="252"/>
                    </a:lnTo>
                    <a:lnTo>
                      <a:pt x="221" y="259"/>
                    </a:lnTo>
                    <a:lnTo>
                      <a:pt x="210" y="266"/>
                    </a:lnTo>
                    <a:lnTo>
                      <a:pt x="197" y="273"/>
                    </a:lnTo>
                    <a:lnTo>
                      <a:pt x="185" y="277"/>
                    </a:lnTo>
                    <a:lnTo>
                      <a:pt x="170" y="281"/>
                    </a:lnTo>
                    <a:lnTo>
                      <a:pt x="156" y="283"/>
                    </a:lnTo>
                    <a:lnTo>
                      <a:pt x="141" y="284"/>
                    </a:lnTo>
                    <a:lnTo>
                      <a:pt x="141" y="284"/>
                    </a:lnTo>
                    <a:lnTo>
                      <a:pt x="127" y="283"/>
                    </a:lnTo>
                    <a:lnTo>
                      <a:pt x="112" y="281"/>
                    </a:lnTo>
                    <a:lnTo>
                      <a:pt x="100" y="277"/>
                    </a:lnTo>
                    <a:lnTo>
                      <a:pt x="87" y="273"/>
                    </a:lnTo>
                    <a:lnTo>
                      <a:pt x="74" y="266"/>
                    </a:lnTo>
                    <a:lnTo>
                      <a:pt x="62" y="259"/>
                    </a:lnTo>
                    <a:lnTo>
                      <a:pt x="51" y="252"/>
                    </a:lnTo>
                    <a:lnTo>
                      <a:pt x="42" y="243"/>
                    </a:lnTo>
                    <a:lnTo>
                      <a:pt x="33" y="232"/>
                    </a:lnTo>
                    <a:lnTo>
                      <a:pt x="23" y="221"/>
                    </a:lnTo>
                    <a:lnTo>
                      <a:pt x="16" y="210"/>
                    </a:lnTo>
                    <a:lnTo>
                      <a:pt x="11" y="197"/>
                    </a:lnTo>
                    <a:lnTo>
                      <a:pt x="5" y="185"/>
                    </a:lnTo>
                    <a:lnTo>
                      <a:pt x="2" y="170"/>
                    </a:lnTo>
                    <a:lnTo>
                      <a:pt x="0" y="156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0" y="127"/>
                    </a:lnTo>
                    <a:lnTo>
                      <a:pt x="2" y="114"/>
                    </a:lnTo>
                    <a:lnTo>
                      <a:pt x="5" y="99"/>
                    </a:lnTo>
                    <a:lnTo>
                      <a:pt x="11" y="87"/>
                    </a:lnTo>
                    <a:lnTo>
                      <a:pt x="16" y="74"/>
                    </a:lnTo>
                    <a:lnTo>
                      <a:pt x="23" y="63"/>
                    </a:lnTo>
                    <a:lnTo>
                      <a:pt x="33" y="52"/>
                    </a:lnTo>
                    <a:lnTo>
                      <a:pt x="42" y="41"/>
                    </a:lnTo>
                    <a:lnTo>
                      <a:pt x="51" y="32"/>
                    </a:lnTo>
                    <a:lnTo>
                      <a:pt x="62" y="23"/>
                    </a:lnTo>
                    <a:lnTo>
                      <a:pt x="74" y="16"/>
                    </a:lnTo>
                    <a:lnTo>
                      <a:pt x="87" y="11"/>
                    </a:lnTo>
                    <a:lnTo>
                      <a:pt x="100" y="7"/>
                    </a:lnTo>
                    <a:lnTo>
                      <a:pt x="112" y="3"/>
                    </a:lnTo>
                    <a:lnTo>
                      <a:pt x="127" y="0"/>
                    </a:lnTo>
                    <a:lnTo>
                      <a:pt x="141" y="0"/>
                    </a:lnTo>
                    <a:lnTo>
                      <a:pt x="141" y="14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4" name="Freeform 77">
                <a:extLst>
                  <a:ext uri="{FF2B5EF4-FFF2-40B4-BE49-F238E27FC236}">
                    <a16:creationId xmlns:a16="http://schemas.microsoft.com/office/drawing/2014/main" id="{013AAB2F-CEC4-264C-AC9E-F58F5183C3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0783" y="798258"/>
                <a:ext cx="147420" cy="147420"/>
              </a:xfrm>
              <a:custGeom>
                <a:avLst/>
                <a:gdLst/>
                <a:ahLst/>
                <a:cxnLst>
                  <a:cxn ang="0">
                    <a:pos x="0" y="142"/>
                  </a:cxn>
                  <a:cxn ang="0">
                    <a:pos x="141" y="142"/>
                  </a:cxn>
                  <a:cxn ang="0">
                    <a:pos x="141" y="142"/>
                  </a:cxn>
                  <a:cxn ang="0">
                    <a:pos x="141" y="127"/>
                  </a:cxn>
                  <a:cxn ang="0">
                    <a:pos x="139" y="113"/>
                  </a:cxn>
                  <a:cxn ang="0">
                    <a:pos x="136" y="100"/>
                  </a:cxn>
                  <a:cxn ang="0">
                    <a:pos x="130" y="87"/>
                  </a:cxn>
                  <a:cxn ang="0">
                    <a:pos x="125" y="74"/>
                  </a:cxn>
                  <a:cxn ang="0">
                    <a:pos x="118" y="62"/>
                  </a:cxn>
                  <a:cxn ang="0">
                    <a:pos x="109" y="51"/>
                  </a:cxn>
                  <a:cxn ang="0">
                    <a:pos x="100" y="42"/>
                  </a:cxn>
                  <a:cxn ang="0">
                    <a:pos x="91" y="33"/>
                  </a:cxn>
                  <a:cxn ang="0">
                    <a:pos x="80" y="24"/>
                  </a:cxn>
                  <a:cxn ang="0">
                    <a:pos x="67" y="16"/>
                  </a:cxn>
                  <a:cxn ang="0">
                    <a:pos x="54" y="11"/>
                  </a:cxn>
                  <a:cxn ang="0">
                    <a:pos x="42" y="6"/>
                  </a:cxn>
                  <a:cxn ang="0">
                    <a:pos x="29" y="2"/>
                  </a:cxn>
                  <a:cxn ang="0">
                    <a:pos x="14" y="0"/>
                  </a:cxn>
                  <a:cxn ang="0">
                    <a:pos x="0" y="0"/>
                  </a:cxn>
                  <a:cxn ang="0">
                    <a:pos x="0" y="142"/>
                  </a:cxn>
                </a:cxnLst>
                <a:rect l="0" t="0" r="r" b="b"/>
                <a:pathLst>
                  <a:path w="141" h="142">
                    <a:moveTo>
                      <a:pt x="0" y="142"/>
                    </a:moveTo>
                    <a:lnTo>
                      <a:pt x="141" y="142"/>
                    </a:lnTo>
                    <a:lnTo>
                      <a:pt x="141" y="142"/>
                    </a:lnTo>
                    <a:lnTo>
                      <a:pt x="141" y="127"/>
                    </a:lnTo>
                    <a:lnTo>
                      <a:pt x="139" y="113"/>
                    </a:lnTo>
                    <a:lnTo>
                      <a:pt x="136" y="100"/>
                    </a:lnTo>
                    <a:lnTo>
                      <a:pt x="130" y="87"/>
                    </a:lnTo>
                    <a:lnTo>
                      <a:pt x="125" y="74"/>
                    </a:lnTo>
                    <a:lnTo>
                      <a:pt x="118" y="62"/>
                    </a:lnTo>
                    <a:lnTo>
                      <a:pt x="109" y="51"/>
                    </a:lnTo>
                    <a:lnTo>
                      <a:pt x="100" y="42"/>
                    </a:lnTo>
                    <a:lnTo>
                      <a:pt x="91" y="33"/>
                    </a:lnTo>
                    <a:lnTo>
                      <a:pt x="80" y="24"/>
                    </a:lnTo>
                    <a:lnTo>
                      <a:pt x="67" y="16"/>
                    </a:lnTo>
                    <a:lnTo>
                      <a:pt x="54" y="11"/>
                    </a:lnTo>
                    <a:lnTo>
                      <a:pt x="42" y="6"/>
                    </a:lnTo>
                    <a:lnTo>
                      <a:pt x="29" y="2"/>
                    </a:lnTo>
                    <a:lnTo>
                      <a:pt x="14" y="0"/>
                    </a:lnTo>
                    <a:lnTo>
                      <a:pt x="0" y="0"/>
                    </a:lnTo>
                    <a:lnTo>
                      <a:pt x="0" y="14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37DDF0E-50B8-DD44-BFA9-DAF7BF4CAAB4}"/>
                </a:ext>
              </a:extLst>
            </p:cNvPr>
            <p:cNvSpPr txBox="1"/>
            <p:nvPr/>
          </p:nvSpPr>
          <p:spPr>
            <a:xfrm>
              <a:off x="3550006" y="4503846"/>
              <a:ext cx="809580" cy="58477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accent1">
                      <a:lumMod val="20000"/>
                      <a:lumOff val="80000"/>
                    </a:schemeClr>
                  </a:solidFill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291457F-6252-3B47-BDE1-A87AFF0E8A81}"/>
                </a:ext>
              </a:extLst>
            </p:cNvPr>
            <p:cNvSpPr txBox="1"/>
            <p:nvPr/>
          </p:nvSpPr>
          <p:spPr>
            <a:xfrm>
              <a:off x="4861641" y="4454517"/>
              <a:ext cx="809580" cy="58477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cs typeface="+mn-ea"/>
                  <a:sym typeface="+mn-lt"/>
                </a:rPr>
                <a:t>02</a:t>
              </a:r>
              <a:endParaRPr lang="en-US" sz="3200" dirty="0">
                <a:solidFill>
                  <a:schemeClr val="accent4">
                    <a:lumMod val="20000"/>
                    <a:lumOff val="8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AF12843-227C-474A-9674-799694F4F4C2}"/>
                </a:ext>
              </a:extLst>
            </p:cNvPr>
            <p:cNvSpPr txBox="1"/>
            <p:nvPr/>
          </p:nvSpPr>
          <p:spPr>
            <a:xfrm>
              <a:off x="6124109" y="4455887"/>
              <a:ext cx="809580" cy="58477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accent5">
                      <a:lumMod val="20000"/>
                      <a:lumOff val="80000"/>
                    </a:schemeClr>
                  </a:solidFill>
                  <a:cs typeface="+mn-ea"/>
                  <a:sym typeface="+mn-lt"/>
                </a:rPr>
                <a:t>03</a:t>
              </a:r>
              <a:endPara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68" name="Group 77">
              <a:extLst>
                <a:ext uri="{FF2B5EF4-FFF2-40B4-BE49-F238E27FC236}">
                  <a16:creationId xmlns:a16="http://schemas.microsoft.com/office/drawing/2014/main" id="{FAFD169F-39B4-F64D-B6D8-13C58FDB12D7}"/>
                </a:ext>
              </a:extLst>
            </p:cNvPr>
            <p:cNvGrpSpPr/>
            <p:nvPr/>
          </p:nvGrpSpPr>
          <p:grpSpPr>
            <a:xfrm>
              <a:off x="5007127" y="3086770"/>
              <a:ext cx="1519459" cy="308443"/>
              <a:chOff x="4573965" y="1511794"/>
              <a:chExt cx="1181776" cy="239895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70" name="Freeform 96">
                <a:extLst>
                  <a:ext uri="{FF2B5EF4-FFF2-40B4-BE49-F238E27FC236}">
                    <a16:creationId xmlns:a16="http://schemas.microsoft.com/office/drawing/2014/main" id="{2AD4508F-9B72-F04D-BD42-87FF78945C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4368" y="1635414"/>
                <a:ext cx="363359" cy="116275"/>
              </a:xfrm>
              <a:custGeom>
                <a:avLst/>
                <a:gdLst/>
                <a:ahLst/>
                <a:cxnLst>
                  <a:cxn ang="0">
                    <a:pos x="211" y="31"/>
                  </a:cxn>
                  <a:cxn ang="0">
                    <a:pos x="140" y="31"/>
                  </a:cxn>
                  <a:cxn ang="0">
                    <a:pos x="140" y="0"/>
                  </a:cxn>
                  <a:cxn ang="0">
                    <a:pos x="0" y="0"/>
                  </a:cxn>
                  <a:cxn ang="0">
                    <a:pos x="0" y="96"/>
                  </a:cxn>
                  <a:cxn ang="0">
                    <a:pos x="0" y="96"/>
                  </a:cxn>
                  <a:cxn ang="0">
                    <a:pos x="2" y="102"/>
                  </a:cxn>
                  <a:cxn ang="0">
                    <a:pos x="4" y="107"/>
                  </a:cxn>
                  <a:cxn ang="0">
                    <a:pos x="9" y="111"/>
                  </a:cxn>
                  <a:cxn ang="0">
                    <a:pos x="17" y="112"/>
                  </a:cxn>
                  <a:cxn ang="0">
                    <a:pos x="334" y="112"/>
                  </a:cxn>
                  <a:cxn ang="0">
                    <a:pos x="334" y="112"/>
                  </a:cxn>
                  <a:cxn ang="0">
                    <a:pos x="341" y="111"/>
                  </a:cxn>
                  <a:cxn ang="0">
                    <a:pos x="347" y="107"/>
                  </a:cxn>
                  <a:cxn ang="0">
                    <a:pos x="350" y="102"/>
                  </a:cxn>
                  <a:cxn ang="0">
                    <a:pos x="350" y="96"/>
                  </a:cxn>
                  <a:cxn ang="0">
                    <a:pos x="350" y="0"/>
                  </a:cxn>
                  <a:cxn ang="0">
                    <a:pos x="211" y="0"/>
                  </a:cxn>
                  <a:cxn ang="0">
                    <a:pos x="211" y="31"/>
                  </a:cxn>
                </a:cxnLst>
                <a:rect l="0" t="0" r="r" b="b"/>
                <a:pathLst>
                  <a:path w="350" h="112">
                    <a:moveTo>
                      <a:pt x="211" y="31"/>
                    </a:moveTo>
                    <a:lnTo>
                      <a:pt x="140" y="31"/>
                    </a:lnTo>
                    <a:lnTo>
                      <a:pt x="140" y="0"/>
                    </a:lnTo>
                    <a:lnTo>
                      <a:pt x="0" y="0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2" y="102"/>
                    </a:lnTo>
                    <a:lnTo>
                      <a:pt x="4" y="107"/>
                    </a:lnTo>
                    <a:lnTo>
                      <a:pt x="9" y="111"/>
                    </a:lnTo>
                    <a:lnTo>
                      <a:pt x="17" y="112"/>
                    </a:lnTo>
                    <a:lnTo>
                      <a:pt x="334" y="112"/>
                    </a:lnTo>
                    <a:lnTo>
                      <a:pt x="334" y="112"/>
                    </a:lnTo>
                    <a:lnTo>
                      <a:pt x="341" y="111"/>
                    </a:lnTo>
                    <a:lnTo>
                      <a:pt x="347" y="107"/>
                    </a:lnTo>
                    <a:lnTo>
                      <a:pt x="350" y="102"/>
                    </a:lnTo>
                    <a:lnTo>
                      <a:pt x="350" y="96"/>
                    </a:lnTo>
                    <a:lnTo>
                      <a:pt x="350" y="0"/>
                    </a:lnTo>
                    <a:lnTo>
                      <a:pt x="211" y="0"/>
                    </a:lnTo>
                    <a:lnTo>
                      <a:pt x="211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1" name="Freeform 97">
                <a:extLst>
                  <a:ext uri="{FF2B5EF4-FFF2-40B4-BE49-F238E27FC236}">
                    <a16:creationId xmlns:a16="http://schemas.microsoft.com/office/drawing/2014/main" id="{97BFFAC2-6223-2D49-8CDA-1492843D3A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73965" y="1511794"/>
                <a:ext cx="363359" cy="137038"/>
              </a:xfrm>
              <a:custGeom>
                <a:avLst/>
                <a:gdLst/>
                <a:ahLst/>
                <a:cxnLst>
                  <a:cxn ang="0">
                    <a:pos x="334" y="42"/>
                  </a:cxn>
                  <a:cxn ang="0">
                    <a:pos x="225" y="42"/>
                  </a:cxn>
                  <a:cxn ang="0">
                    <a:pos x="225" y="42"/>
                  </a:cxn>
                  <a:cxn ang="0">
                    <a:pos x="225" y="5"/>
                  </a:cxn>
                  <a:cxn ang="0">
                    <a:pos x="225" y="5"/>
                  </a:cxn>
                  <a:cxn ang="0">
                    <a:pos x="225" y="2"/>
                  </a:cxn>
                  <a:cxn ang="0">
                    <a:pos x="223" y="0"/>
                  </a:cxn>
                  <a:cxn ang="0">
                    <a:pos x="222" y="0"/>
                  </a:cxn>
                  <a:cxn ang="0">
                    <a:pos x="120" y="0"/>
                  </a:cxn>
                  <a:cxn ang="0">
                    <a:pos x="120" y="0"/>
                  </a:cxn>
                  <a:cxn ang="0">
                    <a:pos x="118" y="2"/>
                  </a:cxn>
                  <a:cxn ang="0">
                    <a:pos x="116" y="4"/>
                  </a:cxn>
                  <a:cxn ang="0">
                    <a:pos x="115" y="5"/>
                  </a:cxn>
                  <a:cxn ang="0">
                    <a:pos x="115" y="5"/>
                  </a:cxn>
                  <a:cxn ang="0">
                    <a:pos x="115" y="42"/>
                  </a:cxn>
                  <a:cxn ang="0">
                    <a:pos x="17" y="42"/>
                  </a:cxn>
                  <a:cxn ang="0">
                    <a:pos x="17" y="42"/>
                  </a:cxn>
                  <a:cxn ang="0">
                    <a:pos x="9" y="42"/>
                  </a:cxn>
                  <a:cxn ang="0">
                    <a:pos x="4" y="45"/>
                  </a:cxn>
                  <a:cxn ang="0">
                    <a:pos x="2" y="51"/>
                  </a:cxn>
                  <a:cxn ang="0">
                    <a:pos x="0" y="58"/>
                  </a:cxn>
                  <a:cxn ang="0">
                    <a:pos x="0" y="130"/>
                  </a:cxn>
                  <a:cxn ang="0">
                    <a:pos x="350" y="130"/>
                  </a:cxn>
                  <a:cxn ang="0">
                    <a:pos x="350" y="58"/>
                  </a:cxn>
                  <a:cxn ang="0">
                    <a:pos x="350" y="58"/>
                  </a:cxn>
                  <a:cxn ang="0">
                    <a:pos x="350" y="51"/>
                  </a:cxn>
                  <a:cxn ang="0">
                    <a:pos x="347" y="45"/>
                  </a:cxn>
                  <a:cxn ang="0">
                    <a:pos x="341" y="42"/>
                  </a:cxn>
                  <a:cxn ang="0">
                    <a:pos x="334" y="42"/>
                  </a:cxn>
                  <a:cxn ang="0">
                    <a:pos x="334" y="42"/>
                  </a:cxn>
                  <a:cxn ang="0">
                    <a:pos x="133" y="42"/>
                  </a:cxn>
                  <a:cxn ang="0">
                    <a:pos x="133" y="13"/>
                  </a:cxn>
                  <a:cxn ang="0">
                    <a:pos x="209" y="13"/>
                  </a:cxn>
                  <a:cxn ang="0">
                    <a:pos x="209" y="42"/>
                  </a:cxn>
                  <a:cxn ang="0">
                    <a:pos x="133" y="42"/>
                  </a:cxn>
                </a:cxnLst>
                <a:rect l="0" t="0" r="r" b="b"/>
                <a:pathLst>
                  <a:path w="350" h="130">
                    <a:moveTo>
                      <a:pt x="334" y="42"/>
                    </a:moveTo>
                    <a:lnTo>
                      <a:pt x="225" y="42"/>
                    </a:lnTo>
                    <a:lnTo>
                      <a:pt x="225" y="42"/>
                    </a:lnTo>
                    <a:lnTo>
                      <a:pt x="225" y="5"/>
                    </a:lnTo>
                    <a:lnTo>
                      <a:pt x="225" y="5"/>
                    </a:lnTo>
                    <a:lnTo>
                      <a:pt x="225" y="2"/>
                    </a:lnTo>
                    <a:lnTo>
                      <a:pt x="223" y="0"/>
                    </a:lnTo>
                    <a:lnTo>
                      <a:pt x="222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118" y="2"/>
                    </a:lnTo>
                    <a:lnTo>
                      <a:pt x="116" y="4"/>
                    </a:lnTo>
                    <a:lnTo>
                      <a:pt x="115" y="5"/>
                    </a:lnTo>
                    <a:lnTo>
                      <a:pt x="115" y="5"/>
                    </a:lnTo>
                    <a:lnTo>
                      <a:pt x="115" y="42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9" y="42"/>
                    </a:lnTo>
                    <a:lnTo>
                      <a:pt x="4" y="45"/>
                    </a:lnTo>
                    <a:lnTo>
                      <a:pt x="2" y="51"/>
                    </a:lnTo>
                    <a:lnTo>
                      <a:pt x="0" y="58"/>
                    </a:lnTo>
                    <a:lnTo>
                      <a:pt x="0" y="130"/>
                    </a:lnTo>
                    <a:lnTo>
                      <a:pt x="350" y="130"/>
                    </a:lnTo>
                    <a:lnTo>
                      <a:pt x="350" y="58"/>
                    </a:lnTo>
                    <a:lnTo>
                      <a:pt x="350" y="58"/>
                    </a:lnTo>
                    <a:lnTo>
                      <a:pt x="350" y="51"/>
                    </a:lnTo>
                    <a:lnTo>
                      <a:pt x="347" y="45"/>
                    </a:lnTo>
                    <a:lnTo>
                      <a:pt x="341" y="42"/>
                    </a:lnTo>
                    <a:lnTo>
                      <a:pt x="334" y="42"/>
                    </a:lnTo>
                    <a:lnTo>
                      <a:pt x="334" y="42"/>
                    </a:lnTo>
                    <a:close/>
                    <a:moveTo>
                      <a:pt x="133" y="42"/>
                    </a:moveTo>
                    <a:lnTo>
                      <a:pt x="133" y="13"/>
                    </a:lnTo>
                    <a:lnTo>
                      <a:pt x="209" y="13"/>
                    </a:lnTo>
                    <a:lnTo>
                      <a:pt x="209" y="42"/>
                    </a:lnTo>
                    <a:lnTo>
                      <a:pt x="133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2" name="Rectangle 98">
                <a:extLst>
                  <a:ext uri="{FF2B5EF4-FFF2-40B4-BE49-F238E27FC236}">
                    <a16:creationId xmlns:a16="http://schemas.microsoft.com/office/drawing/2014/main" id="{AB047C87-07CC-A54C-8F3A-23778D6C58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0062" y="1715997"/>
                <a:ext cx="45679" cy="1868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8FE30201-3FB7-B042-ACC2-2F0B905379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97465" y="2802903"/>
              <a:ext cx="378645" cy="426288"/>
            </a:xfrm>
            <a:custGeom>
              <a:avLst/>
              <a:gdLst>
                <a:gd name="T0" fmla="*/ 300 w 320"/>
                <a:gd name="T1" fmla="*/ 0 h 360"/>
                <a:gd name="T2" fmla="*/ 256 w 320"/>
                <a:gd name="T3" fmla="*/ 0 h 360"/>
                <a:gd name="T4" fmla="*/ 240 w 320"/>
                <a:gd name="T5" fmla="*/ 20 h 360"/>
                <a:gd name="T6" fmla="*/ 240 w 320"/>
                <a:gd name="T7" fmla="*/ 360 h 360"/>
                <a:gd name="T8" fmla="*/ 320 w 320"/>
                <a:gd name="T9" fmla="*/ 360 h 360"/>
                <a:gd name="T10" fmla="*/ 320 w 320"/>
                <a:gd name="T11" fmla="*/ 20 h 360"/>
                <a:gd name="T12" fmla="*/ 300 w 320"/>
                <a:gd name="T13" fmla="*/ 0 h 360"/>
                <a:gd name="T14" fmla="*/ 180 w 320"/>
                <a:gd name="T15" fmla="*/ 120 h 360"/>
                <a:gd name="T16" fmla="*/ 136 w 320"/>
                <a:gd name="T17" fmla="*/ 120 h 360"/>
                <a:gd name="T18" fmla="*/ 120 w 320"/>
                <a:gd name="T19" fmla="*/ 140 h 360"/>
                <a:gd name="T20" fmla="*/ 120 w 320"/>
                <a:gd name="T21" fmla="*/ 360 h 360"/>
                <a:gd name="T22" fmla="*/ 200 w 320"/>
                <a:gd name="T23" fmla="*/ 360 h 360"/>
                <a:gd name="T24" fmla="*/ 200 w 320"/>
                <a:gd name="T25" fmla="*/ 140 h 360"/>
                <a:gd name="T26" fmla="*/ 180 w 320"/>
                <a:gd name="T27" fmla="*/ 120 h 360"/>
                <a:gd name="T28" fmla="*/ 60 w 320"/>
                <a:gd name="T29" fmla="*/ 240 h 360"/>
                <a:gd name="T30" fmla="*/ 16 w 320"/>
                <a:gd name="T31" fmla="*/ 240 h 360"/>
                <a:gd name="T32" fmla="*/ 0 w 320"/>
                <a:gd name="T33" fmla="*/ 260 h 360"/>
                <a:gd name="T34" fmla="*/ 0 w 320"/>
                <a:gd name="T35" fmla="*/ 360 h 360"/>
                <a:gd name="T36" fmla="*/ 80 w 320"/>
                <a:gd name="T37" fmla="*/ 360 h 360"/>
                <a:gd name="T38" fmla="*/ 80 w 320"/>
                <a:gd name="T39" fmla="*/ 260 h 360"/>
                <a:gd name="T40" fmla="*/ 60 w 320"/>
                <a:gd name="T41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0" h="360">
                  <a:moveTo>
                    <a:pt x="300" y="0"/>
                  </a:moveTo>
                  <a:cubicBezTo>
                    <a:pt x="256" y="0"/>
                    <a:pt x="256" y="0"/>
                    <a:pt x="256" y="0"/>
                  </a:cubicBezTo>
                  <a:cubicBezTo>
                    <a:pt x="245" y="0"/>
                    <a:pt x="240" y="9"/>
                    <a:pt x="240" y="2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320" y="360"/>
                    <a:pt x="320" y="360"/>
                    <a:pt x="320" y="36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20" y="9"/>
                    <a:pt x="311" y="0"/>
                    <a:pt x="300" y="0"/>
                  </a:cubicBezTo>
                  <a:close/>
                  <a:moveTo>
                    <a:pt x="180" y="120"/>
                  </a:moveTo>
                  <a:cubicBezTo>
                    <a:pt x="136" y="120"/>
                    <a:pt x="136" y="120"/>
                    <a:pt x="136" y="120"/>
                  </a:cubicBezTo>
                  <a:cubicBezTo>
                    <a:pt x="125" y="120"/>
                    <a:pt x="120" y="129"/>
                    <a:pt x="120" y="140"/>
                  </a:cubicBezTo>
                  <a:cubicBezTo>
                    <a:pt x="120" y="360"/>
                    <a:pt x="120" y="360"/>
                    <a:pt x="120" y="360"/>
                  </a:cubicBezTo>
                  <a:cubicBezTo>
                    <a:pt x="200" y="360"/>
                    <a:pt x="200" y="360"/>
                    <a:pt x="200" y="360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29"/>
                    <a:pt x="191" y="120"/>
                    <a:pt x="180" y="120"/>
                  </a:cubicBezTo>
                  <a:close/>
                  <a:moveTo>
                    <a:pt x="60" y="240"/>
                  </a:moveTo>
                  <a:cubicBezTo>
                    <a:pt x="16" y="240"/>
                    <a:pt x="16" y="240"/>
                    <a:pt x="16" y="240"/>
                  </a:cubicBezTo>
                  <a:cubicBezTo>
                    <a:pt x="5" y="240"/>
                    <a:pt x="0" y="249"/>
                    <a:pt x="0" y="260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80" y="360"/>
                    <a:pt x="80" y="360"/>
                    <a:pt x="80" y="360"/>
                  </a:cubicBezTo>
                  <a:cubicBezTo>
                    <a:pt x="80" y="260"/>
                    <a:pt x="80" y="260"/>
                    <a:pt x="80" y="260"/>
                  </a:cubicBezTo>
                  <a:cubicBezTo>
                    <a:pt x="80" y="249"/>
                    <a:pt x="71" y="240"/>
                    <a:pt x="60" y="240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1E21260E-8F6D-F948-8835-390433852E80}"/>
              </a:ext>
            </a:extLst>
          </p:cNvPr>
          <p:cNvGrpSpPr/>
          <p:nvPr/>
        </p:nvGrpSpPr>
        <p:grpSpPr>
          <a:xfrm>
            <a:off x="796834" y="2961069"/>
            <a:ext cx="2536916" cy="1439497"/>
            <a:chOff x="796834" y="3661713"/>
            <a:chExt cx="2536916" cy="1439497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87A9CB5E-AD64-E941-A4AA-EB311F601E4E}"/>
                </a:ext>
              </a:extLst>
            </p:cNvPr>
            <p:cNvSpPr/>
            <p:nvPr/>
          </p:nvSpPr>
          <p:spPr>
            <a:xfrm>
              <a:off x="796834" y="4308044"/>
              <a:ext cx="2536916" cy="7931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ru-RU" sz="1200" dirty="0"/>
                <a:t>Граждане могут получить вычеты на лечение, обучение и благотворительность​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E848FB4-A593-E14D-A2E7-A99D6114FED4}"/>
                </a:ext>
              </a:extLst>
            </p:cNvPr>
            <p:cNvSpPr txBox="1"/>
            <p:nvPr/>
          </p:nvSpPr>
          <p:spPr>
            <a:xfrm>
              <a:off x="1244485" y="3661713"/>
              <a:ext cx="1482090" cy="64633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ru-RU" b="1" dirty="0"/>
                <a:t>Социальные вычеты</a:t>
              </a:r>
              <a:endParaRPr lang="en-US" sz="16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276F073-60DE-4C43-9949-C4F182DB7270}"/>
              </a:ext>
            </a:extLst>
          </p:cNvPr>
          <p:cNvGrpSpPr/>
          <p:nvPr/>
        </p:nvGrpSpPr>
        <p:grpSpPr>
          <a:xfrm>
            <a:off x="4051424" y="4620045"/>
            <a:ext cx="3077100" cy="1374792"/>
            <a:chOff x="4051424" y="5320689"/>
            <a:chExt cx="3077100" cy="1374792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2AF5F710-F7E2-C740-91AE-8450D38E0E0E}"/>
                </a:ext>
              </a:extLst>
            </p:cNvPr>
            <p:cNvSpPr/>
            <p:nvPr/>
          </p:nvSpPr>
          <p:spPr>
            <a:xfrm>
              <a:off x="4051424" y="5882951"/>
              <a:ext cx="3077100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ru-RU" sz="1200" dirty="0" smtClean="0"/>
                <a:t>При </a:t>
              </a:r>
              <a:r>
                <a:rPr lang="ru-RU" sz="1200" dirty="0"/>
                <a:t>покупке жилья граждане могут вернуть до 260 000 рублей, а на проценты по ипотеке — до 390 000 рублей​ 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D081CFFF-5D35-EC43-B244-0B16B721254C}"/>
                </a:ext>
              </a:extLst>
            </p:cNvPr>
            <p:cNvSpPr txBox="1"/>
            <p:nvPr/>
          </p:nvSpPr>
          <p:spPr>
            <a:xfrm>
              <a:off x="4556883" y="5320689"/>
              <a:ext cx="1928597" cy="64633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ru-RU" b="1" dirty="0"/>
                <a:t>Имущественные вычеты</a:t>
              </a:r>
              <a:endParaRPr lang="en-US" sz="1600" dirty="0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5429794-63F4-0F46-9AEB-8D86B3CEC0E0}"/>
              </a:ext>
            </a:extLst>
          </p:cNvPr>
          <p:cNvGrpSpPr/>
          <p:nvPr/>
        </p:nvGrpSpPr>
        <p:grpSpPr>
          <a:xfrm>
            <a:off x="8928828" y="3010803"/>
            <a:ext cx="2546892" cy="1869894"/>
            <a:chOff x="8928828" y="3711447"/>
            <a:chExt cx="2546892" cy="1869894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D0F6768-B879-E348-858A-02AA9FBA3D4A}"/>
                </a:ext>
              </a:extLst>
            </p:cNvPr>
            <p:cNvSpPr/>
            <p:nvPr/>
          </p:nvSpPr>
          <p:spPr>
            <a:xfrm>
              <a:off x="8928828" y="4308044"/>
              <a:ext cx="2466338" cy="12732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ru-RU" sz="1200" dirty="0"/>
                <a:t>Определённые категории, такие как инвалиды и пенсионеры, освобождены от уплаты налогов на имущество и могут получать льготы на транспортный налог​ ​ 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106520C-4ABE-BF4B-837E-73508711CEDC}"/>
                </a:ext>
              </a:extLst>
            </p:cNvPr>
            <p:cNvSpPr txBox="1"/>
            <p:nvPr/>
          </p:nvSpPr>
          <p:spPr>
            <a:xfrm>
              <a:off x="8928828" y="3711447"/>
              <a:ext cx="2546892" cy="64633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ru-RU" b="1" dirty="0"/>
                <a:t>Льготы для инвалидов и пенсионеров</a:t>
              </a:r>
              <a:endParaRPr lang="en-US" sz="1600" dirty="0">
                <a:solidFill>
                  <a:schemeClr val="accent5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0458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01" y="429921"/>
            <a:ext cx="10515600" cy="779463"/>
          </a:xfrm>
        </p:spPr>
        <p:txBody>
          <a:bodyPr>
            <a:normAutofit/>
          </a:bodyPr>
          <a:lstStyle/>
          <a:p>
            <a:r>
              <a:rPr lang="ru-RU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Налоги: ответственность и социальные аспекты</a:t>
            </a:r>
            <a:endParaRPr lang="en-UA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671A4CD-310A-794A-8ECE-50D538BD7646}"/>
              </a:ext>
            </a:extLst>
          </p:cNvPr>
          <p:cNvGrpSpPr/>
          <p:nvPr/>
        </p:nvGrpSpPr>
        <p:grpSpPr>
          <a:xfrm>
            <a:off x="1111077" y="1428963"/>
            <a:ext cx="1049867" cy="1049867"/>
            <a:chOff x="1016000" y="1689100"/>
            <a:chExt cx="787400" cy="787400"/>
          </a:xfr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19DD0E3-D548-E14F-B423-C017ED644577}"/>
                </a:ext>
              </a:extLst>
            </p:cNvPr>
            <p:cNvSpPr/>
            <p:nvPr/>
          </p:nvSpPr>
          <p:spPr>
            <a:xfrm>
              <a:off x="1016000" y="1689100"/>
              <a:ext cx="787400" cy="787400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rgbClr val="676767"/>
                </a:solidFill>
                <a:cs typeface="+mn-ea"/>
                <a:sym typeface="+mn-lt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3903C33-7E4C-484D-8F83-794FC00C9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654" y="1960311"/>
              <a:ext cx="284092" cy="244978"/>
            </a:xfrm>
            <a:custGeom>
              <a:avLst/>
              <a:gdLst/>
              <a:ahLst/>
              <a:cxnLst>
                <a:cxn ang="0">
                  <a:pos x="64" y="51"/>
                </a:cxn>
                <a:cxn ang="0">
                  <a:pos x="60" y="55"/>
                </a:cxn>
                <a:cxn ang="0">
                  <a:pos x="49" y="55"/>
                </a:cxn>
                <a:cxn ang="0">
                  <a:pos x="45" y="51"/>
                </a:cxn>
                <a:cxn ang="0">
                  <a:pos x="45" y="40"/>
                </a:cxn>
                <a:cxn ang="0">
                  <a:pos x="49" y="36"/>
                </a:cxn>
                <a:cxn ang="0">
                  <a:pos x="52" y="36"/>
                </a:cxn>
                <a:cxn ang="0">
                  <a:pos x="52" y="30"/>
                </a:cxn>
                <a:cxn ang="0">
                  <a:pos x="34" y="30"/>
                </a:cxn>
                <a:cxn ang="0">
                  <a:pos x="34" y="36"/>
                </a:cxn>
                <a:cxn ang="0">
                  <a:pos x="37" y="36"/>
                </a:cxn>
                <a:cxn ang="0">
                  <a:pos x="41" y="40"/>
                </a:cxn>
                <a:cxn ang="0">
                  <a:pos x="41" y="51"/>
                </a:cxn>
                <a:cxn ang="0">
                  <a:pos x="37" y="55"/>
                </a:cxn>
                <a:cxn ang="0">
                  <a:pos x="26" y="55"/>
                </a:cxn>
                <a:cxn ang="0">
                  <a:pos x="23" y="51"/>
                </a:cxn>
                <a:cxn ang="0">
                  <a:pos x="23" y="40"/>
                </a:cxn>
                <a:cxn ang="0">
                  <a:pos x="26" y="36"/>
                </a:cxn>
                <a:cxn ang="0">
                  <a:pos x="29" y="36"/>
                </a:cxn>
                <a:cxn ang="0">
                  <a:pos x="29" y="30"/>
                </a:cxn>
                <a:cxn ang="0">
                  <a:pos x="11" y="30"/>
                </a:cxn>
                <a:cxn ang="0">
                  <a:pos x="11" y="36"/>
                </a:cxn>
                <a:cxn ang="0">
                  <a:pos x="15" y="36"/>
                </a:cxn>
                <a:cxn ang="0">
                  <a:pos x="18" y="40"/>
                </a:cxn>
                <a:cxn ang="0">
                  <a:pos x="18" y="51"/>
                </a:cxn>
                <a:cxn ang="0">
                  <a:pos x="15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6"/>
                </a:cxn>
                <a:cxn ang="0">
                  <a:pos x="7" y="36"/>
                </a:cxn>
                <a:cxn ang="0">
                  <a:pos x="7" y="30"/>
                </a:cxn>
                <a:cxn ang="0">
                  <a:pos x="11" y="25"/>
                </a:cxn>
                <a:cxn ang="0">
                  <a:pos x="29" y="25"/>
                </a:cxn>
                <a:cxn ang="0">
                  <a:pos x="29" y="18"/>
                </a:cxn>
                <a:cxn ang="0">
                  <a:pos x="26" y="18"/>
                </a:cxn>
                <a:cxn ang="0">
                  <a:pos x="23" y="15"/>
                </a:cxn>
                <a:cxn ang="0">
                  <a:pos x="23" y="3"/>
                </a:cxn>
                <a:cxn ang="0">
                  <a:pos x="26" y="0"/>
                </a:cxn>
                <a:cxn ang="0">
                  <a:pos x="37" y="0"/>
                </a:cxn>
                <a:cxn ang="0">
                  <a:pos x="41" y="3"/>
                </a:cxn>
                <a:cxn ang="0">
                  <a:pos x="41" y="15"/>
                </a:cxn>
                <a:cxn ang="0">
                  <a:pos x="37" y="18"/>
                </a:cxn>
                <a:cxn ang="0">
                  <a:pos x="34" y="18"/>
                </a:cxn>
                <a:cxn ang="0">
                  <a:pos x="34" y="25"/>
                </a:cxn>
                <a:cxn ang="0">
                  <a:pos x="52" y="25"/>
                </a:cxn>
                <a:cxn ang="0">
                  <a:pos x="57" y="30"/>
                </a:cxn>
                <a:cxn ang="0">
                  <a:pos x="57" y="36"/>
                </a:cxn>
                <a:cxn ang="0">
                  <a:pos x="60" y="36"/>
                </a:cxn>
                <a:cxn ang="0">
                  <a:pos x="64" y="40"/>
                </a:cxn>
                <a:cxn ang="0">
                  <a:pos x="64" y="51"/>
                </a:cxn>
              </a:cxnLst>
              <a:rect l="0" t="0" r="r" b="b"/>
              <a:pathLst>
                <a:path w="64" h="55">
                  <a:moveTo>
                    <a:pt x="64" y="51"/>
                  </a:moveTo>
                  <a:cubicBezTo>
                    <a:pt x="64" y="53"/>
                    <a:pt x="62" y="55"/>
                    <a:pt x="60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7" y="55"/>
                    <a:pt x="45" y="53"/>
                    <a:pt x="45" y="51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38"/>
                    <a:pt x="47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9" y="36"/>
                    <a:pt x="41" y="38"/>
                    <a:pt x="41" y="40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3"/>
                    <a:pt x="39" y="55"/>
                    <a:pt x="37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4" y="55"/>
                    <a:pt x="23" y="53"/>
                    <a:pt x="23" y="5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8"/>
                    <a:pt x="24" y="36"/>
                    <a:pt x="26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6"/>
                    <a:pt x="18" y="38"/>
                    <a:pt x="18" y="40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3"/>
                    <a:pt x="17" y="55"/>
                    <a:pt x="15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6"/>
                    <a:pt x="3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27"/>
                    <a:pt x="9" y="25"/>
                    <a:pt x="11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8"/>
                    <a:pt x="23" y="17"/>
                    <a:pt x="23" y="15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41" y="1"/>
                    <a:pt x="41" y="3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5" y="25"/>
                    <a:pt x="57" y="27"/>
                    <a:pt x="57" y="30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2" y="36"/>
                    <a:pt x="64" y="38"/>
                    <a:pt x="64" y="40"/>
                  </a:cubicBezTo>
                  <a:lnTo>
                    <a:pt x="64" y="5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solidFill>
                  <a:srgbClr val="676767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1680980-D510-A845-B3FC-D53E82094021}"/>
              </a:ext>
            </a:extLst>
          </p:cNvPr>
          <p:cNvSpPr>
            <a:spLocks/>
          </p:cNvSpPr>
          <p:nvPr/>
        </p:nvSpPr>
        <p:spPr bwMode="auto">
          <a:xfrm>
            <a:off x="856082" y="2491181"/>
            <a:ext cx="1547259" cy="1949967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2569B6CD-7279-324C-A021-C547CA512538}"/>
              </a:ext>
            </a:extLst>
          </p:cNvPr>
          <p:cNvGrpSpPr/>
          <p:nvPr/>
        </p:nvGrpSpPr>
        <p:grpSpPr>
          <a:xfrm>
            <a:off x="3847141" y="1434717"/>
            <a:ext cx="1049867" cy="1049867"/>
            <a:chOff x="2597150" y="1689100"/>
            <a:chExt cx="787400" cy="787400"/>
          </a:xfr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16200000" scaled="1"/>
            <a:tileRect/>
          </a:gradFill>
        </p:grpSpPr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EAA7841C-7AA8-4243-B3BE-55D29526B254}"/>
                </a:ext>
              </a:extLst>
            </p:cNvPr>
            <p:cNvSpPr/>
            <p:nvPr/>
          </p:nvSpPr>
          <p:spPr>
            <a:xfrm>
              <a:off x="2597150" y="1689100"/>
              <a:ext cx="787400" cy="787400"/>
            </a:xfrm>
            <a:prstGeom prst="ellipse">
              <a:avLst/>
            </a:prstGeom>
            <a:grpFill/>
            <a:ln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Freeform: Shape 14">
              <a:extLst>
                <a:ext uri="{FF2B5EF4-FFF2-40B4-BE49-F238E27FC236}">
                  <a16:creationId xmlns:a16="http://schemas.microsoft.com/office/drawing/2014/main" id="{8F44946F-7A4F-0643-9CD2-9367F0AE9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75" y="1970605"/>
              <a:ext cx="286150" cy="224390"/>
            </a:xfrm>
            <a:custGeom>
              <a:avLst/>
              <a:gdLst/>
              <a:ahLst/>
              <a:cxnLst>
                <a:cxn ang="0">
                  <a:pos x="45" y="14"/>
                </a:cxn>
                <a:cxn ang="0">
                  <a:pos x="32" y="10"/>
                </a:cxn>
                <a:cxn ang="0">
                  <a:pos x="18" y="14"/>
                </a:cxn>
                <a:cxn ang="0">
                  <a:pos x="0" y="14"/>
                </a:cxn>
                <a:cxn ang="0">
                  <a:pos x="64" y="14"/>
                </a:cxn>
                <a:cxn ang="0">
                  <a:pos x="0" y="15"/>
                </a:cxn>
                <a:cxn ang="0">
                  <a:pos x="18" y="20"/>
                </a:cxn>
                <a:cxn ang="0">
                  <a:pos x="2" y="22"/>
                </a:cxn>
                <a:cxn ang="0">
                  <a:pos x="9" y="35"/>
                </a:cxn>
                <a:cxn ang="0">
                  <a:pos x="1" y="36"/>
                </a:cxn>
                <a:cxn ang="0">
                  <a:pos x="0" y="28"/>
                </a:cxn>
                <a:cxn ang="0">
                  <a:pos x="8" y="27"/>
                </a:cxn>
                <a:cxn ang="0">
                  <a:pos x="9" y="35"/>
                </a:cxn>
                <a:cxn ang="0">
                  <a:pos x="15" y="50"/>
                </a:cxn>
                <a:cxn ang="0">
                  <a:pos x="7" y="49"/>
                </a:cxn>
                <a:cxn ang="0">
                  <a:pos x="8" y="41"/>
                </a:cxn>
                <a:cxn ang="0">
                  <a:pos x="16" y="42"/>
                </a:cxn>
                <a:cxn ang="0">
                  <a:pos x="23" y="35"/>
                </a:cxn>
                <a:cxn ang="0">
                  <a:pos x="15" y="36"/>
                </a:cxn>
                <a:cxn ang="0">
                  <a:pos x="13" y="28"/>
                </a:cxn>
                <a:cxn ang="0">
                  <a:pos x="21" y="27"/>
                </a:cxn>
                <a:cxn ang="0">
                  <a:pos x="23" y="35"/>
                </a:cxn>
                <a:cxn ang="0">
                  <a:pos x="28" y="50"/>
                </a:cxn>
                <a:cxn ang="0">
                  <a:pos x="20" y="49"/>
                </a:cxn>
                <a:cxn ang="0">
                  <a:pos x="21" y="41"/>
                </a:cxn>
                <a:cxn ang="0">
                  <a:pos x="29" y="42"/>
                </a:cxn>
                <a:cxn ang="0">
                  <a:pos x="36" y="35"/>
                </a:cxn>
                <a:cxn ang="0">
                  <a:pos x="28" y="36"/>
                </a:cxn>
                <a:cxn ang="0">
                  <a:pos x="27" y="28"/>
                </a:cxn>
                <a:cxn ang="0">
                  <a:pos x="35" y="27"/>
                </a:cxn>
                <a:cxn ang="0">
                  <a:pos x="36" y="35"/>
                </a:cxn>
                <a:cxn ang="0">
                  <a:pos x="42" y="50"/>
                </a:cxn>
                <a:cxn ang="0">
                  <a:pos x="34" y="49"/>
                </a:cxn>
                <a:cxn ang="0">
                  <a:pos x="35" y="41"/>
                </a:cxn>
                <a:cxn ang="0">
                  <a:pos x="43" y="42"/>
                </a:cxn>
                <a:cxn ang="0">
                  <a:pos x="50" y="35"/>
                </a:cxn>
                <a:cxn ang="0">
                  <a:pos x="42" y="36"/>
                </a:cxn>
                <a:cxn ang="0">
                  <a:pos x="41" y="28"/>
                </a:cxn>
                <a:cxn ang="0">
                  <a:pos x="49" y="27"/>
                </a:cxn>
                <a:cxn ang="0">
                  <a:pos x="50" y="35"/>
                </a:cxn>
                <a:cxn ang="0">
                  <a:pos x="61" y="22"/>
                </a:cxn>
                <a:cxn ang="0">
                  <a:pos x="45" y="20"/>
                </a:cxn>
                <a:cxn ang="0">
                  <a:pos x="64" y="15"/>
                </a:cxn>
                <a:cxn ang="0">
                  <a:pos x="57" y="49"/>
                </a:cxn>
                <a:cxn ang="0">
                  <a:pos x="49" y="50"/>
                </a:cxn>
                <a:cxn ang="0">
                  <a:pos x="48" y="42"/>
                </a:cxn>
                <a:cxn ang="0">
                  <a:pos x="56" y="41"/>
                </a:cxn>
                <a:cxn ang="0">
                  <a:pos x="57" y="49"/>
                </a:cxn>
                <a:cxn ang="0">
                  <a:pos x="63" y="36"/>
                </a:cxn>
                <a:cxn ang="0">
                  <a:pos x="55" y="35"/>
                </a:cxn>
                <a:cxn ang="0">
                  <a:pos x="56" y="27"/>
                </a:cxn>
                <a:cxn ang="0">
                  <a:pos x="64" y="28"/>
                </a:cxn>
              </a:cxnLst>
              <a:rect l="0" t="0" r="r" b="b"/>
              <a:pathLst>
                <a:path w="64" h="50">
                  <a:moveTo>
                    <a:pt x="6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4" y="10"/>
                    <a:pt x="32" y="10"/>
                  </a:cubicBezTo>
                  <a:cubicBezTo>
                    <a:pt x="19" y="10"/>
                    <a:pt x="18" y="12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1"/>
                    <a:pt x="4" y="0"/>
                    <a:pt x="32" y="0"/>
                  </a:cubicBezTo>
                  <a:cubicBezTo>
                    <a:pt x="59" y="0"/>
                    <a:pt x="64" y="11"/>
                    <a:pt x="64" y="14"/>
                  </a:cubicBezTo>
                  <a:close/>
                  <a:moveTo>
                    <a:pt x="0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1"/>
                    <a:pt x="17" y="22"/>
                    <a:pt x="16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2"/>
                    <a:pt x="0" y="21"/>
                    <a:pt x="0" y="20"/>
                  </a:cubicBezTo>
                  <a:close/>
                  <a:moveTo>
                    <a:pt x="9" y="35"/>
                  </a:moveTo>
                  <a:cubicBezTo>
                    <a:pt x="9" y="36"/>
                    <a:pt x="8" y="36"/>
                    <a:pt x="8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9" y="27"/>
                    <a:pt x="9" y="28"/>
                  </a:cubicBezTo>
                  <a:lnTo>
                    <a:pt x="9" y="35"/>
                  </a:lnTo>
                  <a:close/>
                  <a:moveTo>
                    <a:pt x="16" y="49"/>
                  </a:moveTo>
                  <a:cubicBezTo>
                    <a:pt x="16" y="49"/>
                    <a:pt x="15" y="50"/>
                    <a:pt x="15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49"/>
                    <a:pt x="7" y="49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1"/>
                    <a:pt x="7" y="41"/>
                    <a:pt x="8" y="41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5" y="41"/>
                    <a:pt x="16" y="41"/>
                    <a:pt x="16" y="42"/>
                  </a:cubicBezTo>
                  <a:lnTo>
                    <a:pt x="16" y="49"/>
                  </a:lnTo>
                  <a:close/>
                  <a:moveTo>
                    <a:pt x="23" y="35"/>
                  </a:moveTo>
                  <a:cubicBezTo>
                    <a:pt x="23" y="36"/>
                    <a:pt x="22" y="36"/>
                    <a:pt x="2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4" y="36"/>
                    <a:pt x="13" y="36"/>
                    <a:pt x="13" y="35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7"/>
                    <a:pt x="14" y="27"/>
                    <a:pt x="15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2" y="27"/>
                    <a:pt x="23" y="27"/>
                    <a:pt x="23" y="28"/>
                  </a:cubicBezTo>
                  <a:lnTo>
                    <a:pt x="23" y="35"/>
                  </a:lnTo>
                  <a:close/>
                  <a:moveTo>
                    <a:pt x="29" y="49"/>
                  </a:moveTo>
                  <a:cubicBezTo>
                    <a:pt x="29" y="49"/>
                    <a:pt x="29" y="50"/>
                    <a:pt x="28" y="50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1"/>
                    <a:pt x="21" y="41"/>
                    <a:pt x="21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2"/>
                  </a:cubicBezTo>
                  <a:lnTo>
                    <a:pt x="29" y="49"/>
                  </a:lnTo>
                  <a:close/>
                  <a:moveTo>
                    <a:pt x="36" y="35"/>
                  </a:moveTo>
                  <a:cubicBezTo>
                    <a:pt x="36" y="36"/>
                    <a:pt x="36" y="36"/>
                    <a:pt x="35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7" y="36"/>
                    <a:pt x="27" y="35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8" y="27"/>
                    <a:pt x="28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8"/>
                  </a:cubicBezTo>
                  <a:lnTo>
                    <a:pt x="36" y="35"/>
                  </a:lnTo>
                  <a:close/>
                  <a:moveTo>
                    <a:pt x="43" y="49"/>
                  </a:moveTo>
                  <a:cubicBezTo>
                    <a:pt x="43" y="49"/>
                    <a:pt x="43" y="50"/>
                    <a:pt x="42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50"/>
                    <a:pt x="34" y="49"/>
                    <a:pt x="34" y="49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5" y="41"/>
                    <a:pt x="35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2"/>
                  </a:cubicBezTo>
                  <a:lnTo>
                    <a:pt x="43" y="49"/>
                  </a:lnTo>
                  <a:close/>
                  <a:moveTo>
                    <a:pt x="50" y="35"/>
                  </a:moveTo>
                  <a:cubicBezTo>
                    <a:pt x="50" y="36"/>
                    <a:pt x="50" y="36"/>
                    <a:pt x="49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6"/>
                    <a:pt x="41" y="36"/>
                    <a:pt x="41" y="3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7"/>
                    <a:pt x="41" y="27"/>
                    <a:pt x="42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8"/>
                  </a:cubicBezTo>
                  <a:lnTo>
                    <a:pt x="50" y="35"/>
                  </a:lnTo>
                  <a:close/>
                  <a:moveTo>
                    <a:pt x="64" y="20"/>
                  </a:moveTo>
                  <a:cubicBezTo>
                    <a:pt x="64" y="21"/>
                    <a:pt x="63" y="22"/>
                    <a:pt x="61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6" y="22"/>
                    <a:pt x="45" y="21"/>
                    <a:pt x="45" y="20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64" y="15"/>
                    <a:pt x="64" y="15"/>
                    <a:pt x="64" y="15"/>
                  </a:cubicBezTo>
                  <a:lnTo>
                    <a:pt x="64" y="20"/>
                  </a:lnTo>
                  <a:close/>
                  <a:moveTo>
                    <a:pt x="57" y="49"/>
                  </a:moveTo>
                  <a:cubicBezTo>
                    <a:pt x="57" y="49"/>
                    <a:pt x="56" y="50"/>
                    <a:pt x="56" y="50"/>
                  </a:cubicBezTo>
                  <a:cubicBezTo>
                    <a:pt x="49" y="50"/>
                    <a:pt x="49" y="50"/>
                    <a:pt x="49" y="50"/>
                  </a:cubicBezTo>
                  <a:cubicBezTo>
                    <a:pt x="48" y="50"/>
                    <a:pt x="48" y="49"/>
                    <a:pt x="48" y="49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1"/>
                    <a:pt x="48" y="41"/>
                    <a:pt x="49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7" y="41"/>
                    <a:pt x="57" y="42"/>
                  </a:cubicBezTo>
                  <a:lnTo>
                    <a:pt x="57" y="49"/>
                  </a:lnTo>
                  <a:close/>
                  <a:moveTo>
                    <a:pt x="64" y="35"/>
                  </a:moveTo>
                  <a:cubicBezTo>
                    <a:pt x="64" y="36"/>
                    <a:pt x="63" y="36"/>
                    <a:pt x="63" y="36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6"/>
                    <a:pt x="55" y="36"/>
                    <a:pt x="55" y="35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7"/>
                    <a:pt x="55" y="27"/>
                    <a:pt x="56" y="27"/>
                  </a:cubicBezTo>
                  <a:cubicBezTo>
                    <a:pt x="63" y="27"/>
                    <a:pt x="63" y="27"/>
                    <a:pt x="63" y="27"/>
                  </a:cubicBezTo>
                  <a:cubicBezTo>
                    <a:pt x="63" y="27"/>
                    <a:pt x="64" y="27"/>
                    <a:pt x="64" y="28"/>
                  </a:cubicBezTo>
                  <a:lnTo>
                    <a:pt x="64" y="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CA3F21DF-DE44-D64A-829B-CFD6B26BD38C}"/>
              </a:ext>
            </a:extLst>
          </p:cNvPr>
          <p:cNvGrpSpPr/>
          <p:nvPr/>
        </p:nvGrpSpPr>
        <p:grpSpPr>
          <a:xfrm>
            <a:off x="3592146" y="2496935"/>
            <a:ext cx="1547259" cy="1949967"/>
            <a:chOff x="1388111" y="2459015"/>
            <a:chExt cx="1219200" cy="1536522"/>
          </a:xfrm>
        </p:grpSpPr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8A785149-2749-5641-A210-DDE343C72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8111" y="2459015"/>
              <a:ext cx="1219200" cy="153652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2">
                <a:alpha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Freeform: Shape 19">
              <a:extLst>
                <a:ext uri="{FF2B5EF4-FFF2-40B4-BE49-F238E27FC236}">
                  <a16:creationId xmlns:a16="http://schemas.microsoft.com/office/drawing/2014/main" id="{6AE558C0-34E8-C847-9B2E-6909A08F1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030" y="3714750"/>
              <a:ext cx="233363" cy="180975"/>
            </a:xfrm>
            <a:custGeom>
              <a:avLst/>
              <a:gdLst/>
              <a:ahLst/>
              <a:cxnLst>
                <a:cxn ang="0">
                  <a:pos x="68" y="51"/>
                </a:cxn>
                <a:cxn ang="0">
                  <a:pos x="66" y="53"/>
                </a:cxn>
                <a:cxn ang="0">
                  <a:pos x="3" y="53"/>
                </a:cxn>
                <a:cxn ang="0">
                  <a:pos x="0" y="51"/>
                </a:cxn>
                <a:cxn ang="0">
                  <a:pos x="0" y="46"/>
                </a:cxn>
                <a:cxn ang="0">
                  <a:pos x="3" y="43"/>
                </a:cxn>
                <a:cxn ang="0">
                  <a:pos x="66" y="43"/>
                </a:cxn>
                <a:cxn ang="0">
                  <a:pos x="68" y="46"/>
                </a:cxn>
                <a:cxn ang="0">
                  <a:pos x="68" y="51"/>
                </a:cxn>
                <a:cxn ang="0">
                  <a:pos x="64" y="21"/>
                </a:cxn>
                <a:cxn ang="0">
                  <a:pos x="61" y="24"/>
                </a:cxn>
                <a:cxn ang="0">
                  <a:pos x="8" y="24"/>
                </a:cxn>
                <a:cxn ang="0">
                  <a:pos x="5" y="21"/>
                </a:cxn>
                <a:cxn ang="0">
                  <a:pos x="5" y="17"/>
                </a:cxn>
                <a:cxn ang="0">
                  <a:pos x="8" y="14"/>
                </a:cxn>
                <a:cxn ang="0">
                  <a:pos x="61" y="14"/>
                </a:cxn>
                <a:cxn ang="0">
                  <a:pos x="64" y="17"/>
                </a:cxn>
                <a:cxn ang="0">
                  <a:pos x="64" y="21"/>
                </a:cxn>
                <a:cxn ang="0">
                  <a:pos x="54" y="36"/>
                </a:cxn>
                <a:cxn ang="0">
                  <a:pos x="51" y="38"/>
                </a:cxn>
                <a:cxn ang="0">
                  <a:pos x="17" y="38"/>
                </a:cxn>
                <a:cxn ang="0">
                  <a:pos x="15" y="36"/>
                </a:cxn>
                <a:cxn ang="0">
                  <a:pos x="15" y="31"/>
                </a:cxn>
                <a:cxn ang="0">
                  <a:pos x="17" y="29"/>
                </a:cxn>
                <a:cxn ang="0">
                  <a:pos x="51" y="29"/>
                </a:cxn>
                <a:cxn ang="0">
                  <a:pos x="54" y="31"/>
                </a:cxn>
                <a:cxn ang="0">
                  <a:pos x="54" y="36"/>
                </a:cxn>
                <a:cxn ang="0">
                  <a:pos x="49" y="7"/>
                </a:cxn>
                <a:cxn ang="0">
                  <a:pos x="47" y="9"/>
                </a:cxn>
                <a:cxn ang="0">
                  <a:pos x="22" y="9"/>
                </a:cxn>
                <a:cxn ang="0">
                  <a:pos x="20" y="7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47" y="0"/>
                </a:cxn>
                <a:cxn ang="0">
                  <a:pos x="49" y="2"/>
                </a:cxn>
                <a:cxn ang="0">
                  <a:pos x="49" y="7"/>
                </a:cxn>
              </a:cxnLst>
              <a:rect l="0" t="0" r="r" b="b"/>
              <a:pathLst>
                <a:path w="68" h="53">
                  <a:moveTo>
                    <a:pt x="68" y="51"/>
                  </a:moveTo>
                  <a:cubicBezTo>
                    <a:pt x="68" y="52"/>
                    <a:pt x="67" y="53"/>
                    <a:pt x="66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4"/>
                    <a:pt x="2" y="43"/>
                    <a:pt x="3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7" y="43"/>
                    <a:pt x="68" y="44"/>
                    <a:pt x="68" y="46"/>
                  </a:cubicBezTo>
                  <a:lnTo>
                    <a:pt x="68" y="51"/>
                  </a:lnTo>
                  <a:close/>
                  <a:moveTo>
                    <a:pt x="64" y="21"/>
                  </a:moveTo>
                  <a:cubicBezTo>
                    <a:pt x="64" y="23"/>
                    <a:pt x="63" y="24"/>
                    <a:pt x="61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4"/>
                    <a:pt x="5" y="23"/>
                    <a:pt x="5" y="21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5"/>
                    <a:pt x="6" y="14"/>
                    <a:pt x="8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3" y="14"/>
                    <a:pt x="64" y="15"/>
                    <a:pt x="64" y="17"/>
                  </a:cubicBezTo>
                  <a:lnTo>
                    <a:pt x="64" y="21"/>
                  </a:lnTo>
                  <a:close/>
                  <a:moveTo>
                    <a:pt x="54" y="36"/>
                  </a:moveTo>
                  <a:cubicBezTo>
                    <a:pt x="54" y="37"/>
                    <a:pt x="53" y="38"/>
                    <a:pt x="51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38"/>
                    <a:pt x="15" y="37"/>
                    <a:pt x="15" y="36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0"/>
                    <a:pt x="16" y="29"/>
                    <a:pt x="17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3" y="29"/>
                    <a:pt x="54" y="30"/>
                    <a:pt x="54" y="31"/>
                  </a:cubicBezTo>
                  <a:lnTo>
                    <a:pt x="54" y="36"/>
                  </a:lnTo>
                  <a:close/>
                  <a:moveTo>
                    <a:pt x="49" y="7"/>
                  </a:moveTo>
                  <a:cubicBezTo>
                    <a:pt x="49" y="8"/>
                    <a:pt x="48" y="9"/>
                    <a:pt x="47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9"/>
                    <a:pt x="20" y="8"/>
                    <a:pt x="20" y="7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1" y="0"/>
                    <a:pt x="22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8" y="0"/>
                    <a:pt x="49" y="1"/>
                    <a:pt x="49" y="2"/>
                  </a:cubicBezTo>
                  <a:lnTo>
                    <a:pt x="49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0" name="Group 21">
            <a:extLst>
              <a:ext uri="{FF2B5EF4-FFF2-40B4-BE49-F238E27FC236}">
                <a16:creationId xmlns:a16="http://schemas.microsoft.com/office/drawing/2014/main" id="{B0FBDEA9-9723-5946-8C32-D2266FA37501}"/>
              </a:ext>
            </a:extLst>
          </p:cNvPr>
          <p:cNvGrpSpPr/>
          <p:nvPr/>
        </p:nvGrpSpPr>
        <p:grpSpPr>
          <a:xfrm>
            <a:off x="6543054" y="1431267"/>
            <a:ext cx="1049867" cy="1049867"/>
            <a:chOff x="4178300" y="1689100"/>
            <a:chExt cx="787400" cy="787400"/>
          </a:xfrm>
          <a:gradFill flip="none" rotWithShape="1">
            <a:gsLst>
              <a:gs pos="0">
                <a:srgbClr val="C1B19E">
                  <a:shade val="30000"/>
                  <a:satMod val="115000"/>
                </a:srgbClr>
              </a:gs>
              <a:gs pos="50000">
                <a:srgbClr val="C1B19E">
                  <a:shade val="67500"/>
                  <a:satMod val="115000"/>
                </a:srgbClr>
              </a:gs>
              <a:gs pos="100000">
                <a:srgbClr val="C1B19E">
                  <a:shade val="100000"/>
                  <a:satMod val="115000"/>
                </a:srgbClr>
              </a:gs>
            </a:gsLst>
            <a:lin ang="16200000" scaled="1"/>
            <a:tileRect/>
          </a:gradFill>
        </p:grpSpPr>
        <p:sp>
          <p:nvSpPr>
            <p:cNvPr id="23" name="Oval 24">
              <a:extLst>
                <a:ext uri="{FF2B5EF4-FFF2-40B4-BE49-F238E27FC236}">
                  <a16:creationId xmlns:a16="http://schemas.microsoft.com/office/drawing/2014/main" id="{4A2A5270-29A5-2D4C-A1D7-1C41B419E977}"/>
                </a:ext>
              </a:extLst>
            </p:cNvPr>
            <p:cNvSpPr/>
            <p:nvPr/>
          </p:nvSpPr>
          <p:spPr>
            <a:xfrm>
              <a:off x="4178300" y="1689100"/>
              <a:ext cx="787400" cy="787400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Freeform: Shape 23">
              <a:extLst>
                <a:ext uri="{FF2B5EF4-FFF2-40B4-BE49-F238E27FC236}">
                  <a16:creationId xmlns:a16="http://schemas.microsoft.com/office/drawing/2014/main" id="{02282448-A85A-9940-A4D3-13BC01695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954" y="1979868"/>
              <a:ext cx="284092" cy="205864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2" y="44"/>
                </a:cxn>
                <a:cxn ang="0">
                  <a:pos x="61" y="45"/>
                </a:cxn>
                <a:cxn ang="0">
                  <a:pos x="60" y="44"/>
                </a:cxn>
                <a:cxn ang="0">
                  <a:pos x="45" y="30"/>
                </a:cxn>
                <a:cxn ang="0">
                  <a:pos x="45" y="36"/>
                </a:cxn>
                <a:cxn ang="0">
                  <a:pos x="35" y="46"/>
                </a:cxn>
                <a:cxn ang="0">
                  <a:pos x="10" y="46"/>
                </a:cxn>
                <a:cxn ang="0">
                  <a:pos x="0" y="36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35" y="0"/>
                </a:cxn>
                <a:cxn ang="0">
                  <a:pos x="45" y="10"/>
                </a:cxn>
                <a:cxn ang="0">
                  <a:pos x="45" y="16"/>
                </a:cxn>
                <a:cxn ang="0">
                  <a:pos x="60" y="2"/>
                </a:cxn>
                <a:cxn ang="0">
                  <a:pos x="61" y="1"/>
                </a:cxn>
                <a:cxn ang="0">
                  <a:pos x="62" y="1"/>
                </a:cxn>
                <a:cxn ang="0">
                  <a:pos x="64" y="4"/>
                </a:cxn>
                <a:cxn ang="0">
                  <a:pos x="64" y="42"/>
                </a:cxn>
              </a:cxnLst>
              <a:rect l="0" t="0" r="r" b="b"/>
              <a:pathLst>
                <a:path w="64" h="46">
                  <a:moveTo>
                    <a:pt x="64" y="42"/>
                  </a:moveTo>
                  <a:cubicBezTo>
                    <a:pt x="64" y="43"/>
                    <a:pt x="63" y="44"/>
                    <a:pt x="62" y="44"/>
                  </a:cubicBezTo>
                  <a:cubicBezTo>
                    <a:pt x="62" y="45"/>
                    <a:pt x="62" y="45"/>
                    <a:pt x="61" y="45"/>
                  </a:cubicBezTo>
                  <a:cubicBezTo>
                    <a:pt x="61" y="45"/>
                    <a:pt x="60" y="44"/>
                    <a:pt x="60" y="44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41"/>
                    <a:pt x="41" y="46"/>
                    <a:pt x="35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4" y="46"/>
                    <a:pt x="0" y="41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5" y="5"/>
                    <a:pt x="45" y="10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1"/>
                    <a:pt x="61" y="1"/>
                    <a:pt x="61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2"/>
                    <a:pt x="64" y="3"/>
                    <a:pt x="64" y="4"/>
                  </a:cubicBezTo>
                  <a:lnTo>
                    <a:pt x="64" y="4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5" name="Group 26">
            <a:extLst>
              <a:ext uri="{FF2B5EF4-FFF2-40B4-BE49-F238E27FC236}">
                <a16:creationId xmlns:a16="http://schemas.microsoft.com/office/drawing/2014/main" id="{AA51DE34-B574-204E-A4F5-DF0421DDFD28}"/>
              </a:ext>
            </a:extLst>
          </p:cNvPr>
          <p:cNvGrpSpPr/>
          <p:nvPr/>
        </p:nvGrpSpPr>
        <p:grpSpPr>
          <a:xfrm>
            <a:off x="6288059" y="2493485"/>
            <a:ext cx="1547259" cy="1949967"/>
            <a:chOff x="1388111" y="2459015"/>
            <a:chExt cx="1219200" cy="1536522"/>
          </a:xfrm>
        </p:grpSpPr>
        <p:sp>
          <p:nvSpPr>
            <p:cNvPr id="26" name="Freeform: Shape 27">
              <a:extLst>
                <a:ext uri="{FF2B5EF4-FFF2-40B4-BE49-F238E27FC236}">
                  <a16:creationId xmlns:a16="http://schemas.microsoft.com/office/drawing/2014/main" id="{F3DF0746-20EF-E149-AC81-64E68D38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8111" y="2459015"/>
              <a:ext cx="1219200" cy="153652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3">
                <a:alpha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227E1181-394E-B348-B948-D79DB93838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030" y="3714750"/>
              <a:ext cx="233363" cy="180975"/>
            </a:xfrm>
            <a:custGeom>
              <a:avLst/>
              <a:gdLst/>
              <a:ahLst/>
              <a:cxnLst>
                <a:cxn ang="0">
                  <a:pos x="68" y="51"/>
                </a:cxn>
                <a:cxn ang="0">
                  <a:pos x="66" y="53"/>
                </a:cxn>
                <a:cxn ang="0">
                  <a:pos x="3" y="53"/>
                </a:cxn>
                <a:cxn ang="0">
                  <a:pos x="0" y="51"/>
                </a:cxn>
                <a:cxn ang="0">
                  <a:pos x="0" y="46"/>
                </a:cxn>
                <a:cxn ang="0">
                  <a:pos x="3" y="43"/>
                </a:cxn>
                <a:cxn ang="0">
                  <a:pos x="66" y="43"/>
                </a:cxn>
                <a:cxn ang="0">
                  <a:pos x="68" y="46"/>
                </a:cxn>
                <a:cxn ang="0">
                  <a:pos x="68" y="51"/>
                </a:cxn>
                <a:cxn ang="0">
                  <a:pos x="64" y="21"/>
                </a:cxn>
                <a:cxn ang="0">
                  <a:pos x="61" y="24"/>
                </a:cxn>
                <a:cxn ang="0">
                  <a:pos x="8" y="24"/>
                </a:cxn>
                <a:cxn ang="0">
                  <a:pos x="5" y="21"/>
                </a:cxn>
                <a:cxn ang="0">
                  <a:pos x="5" y="17"/>
                </a:cxn>
                <a:cxn ang="0">
                  <a:pos x="8" y="14"/>
                </a:cxn>
                <a:cxn ang="0">
                  <a:pos x="61" y="14"/>
                </a:cxn>
                <a:cxn ang="0">
                  <a:pos x="64" y="17"/>
                </a:cxn>
                <a:cxn ang="0">
                  <a:pos x="64" y="21"/>
                </a:cxn>
                <a:cxn ang="0">
                  <a:pos x="54" y="36"/>
                </a:cxn>
                <a:cxn ang="0">
                  <a:pos x="51" y="38"/>
                </a:cxn>
                <a:cxn ang="0">
                  <a:pos x="17" y="38"/>
                </a:cxn>
                <a:cxn ang="0">
                  <a:pos x="15" y="36"/>
                </a:cxn>
                <a:cxn ang="0">
                  <a:pos x="15" y="31"/>
                </a:cxn>
                <a:cxn ang="0">
                  <a:pos x="17" y="29"/>
                </a:cxn>
                <a:cxn ang="0">
                  <a:pos x="51" y="29"/>
                </a:cxn>
                <a:cxn ang="0">
                  <a:pos x="54" y="31"/>
                </a:cxn>
                <a:cxn ang="0">
                  <a:pos x="54" y="36"/>
                </a:cxn>
                <a:cxn ang="0">
                  <a:pos x="49" y="7"/>
                </a:cxn>
                <a:cxn ang="0">
                  <a:pos x="47" y="9"/>
                </a:cxn>
                <a:cxn ang="0">
                  <a:pos x="22" y="9"/>
                </a:cxn>
                <a:cxn ang="0">
                  <a:pos x="20" y="7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47" y="0"/>
                </a:cxn>
                <a:cxn ang="0">
                  <a:pos x="49" y="2"/>
                </a:cxn>
                <a:cxn ang="0">
                  <a:pos x="49" y="7"/>
                </a:cxn>
              </a:cxnLst>
              <a:rect l="0" t="0" r="r" b="b"/>
              <a:pathLst>
                <a:path w="68" h="53">
                  <a:moveTo>
                    <a:pt x="68" y="51"/>
                  </a:moveTo>
                  <a:cubicBezTo>
                    <a:pt x="68" y="52"/>
                    <a:pt x="67" y="53"/>
                    <a:pt x="66" y="5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3"/>
                    <a:pt x="0" y="52"/>
                    <a:pt x="0" y="5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4"/>
                    <a:pt x="2" y="43"/>
                    <a:pt x="3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7" y="43"/>
                    <a:pt x="68" y="44"/>
                    <a:pt x="68" y="46"/>
                  </a:cubicBezTo>
                  <a:lnTo>
                    <a:pt x="68" y="51"/>
                  </a:lnTo>
                  <a:close/>
                  <a:moveTo>
                    <a:pt x="64" y="21"/>
                  </a:moveTo>
                  <a:cubicBezTo>
                    <a:pt x="64" y="23"/>
                    <a:pt x="63" y="24"/>
                    <a:pt x="61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4"/>
                    <a:pt x="5" y="23"/>
                    <a:pt x="5" y="21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5"/>
                    <a:pt x="6" y="14"/>
                    <a:pt x="8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3" y="14"/>
                    <a:pt x="64" y="15"/>
                    <a:pt x="64" y="17"/>
                  </a:cubicBezTo>
                  <a:lnTo>
                    <a:pt x="64" y="21"/>
                  </a:lnTo>
                  <a:close/>
                  <a:moveTo>
                    <a:pt x="54" y="36"/>
                  </a:moveTo>
                  <a:cubicBezTo>
                    <a:pt x="54" y="37"/>
                    <a:pt x="53" y="38"/>
                    <a:pt x="51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6" y="38"/>
                    <a:pt x="15" y="37"/>
                    <a:pt x="15" y="36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0"/>
                    <a:pt x="16" y="29"/>
                    <a:pt x="17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3" y="29"/>
                    <a:pt x="54" y="30"/>
                    <a:pt x="54" y="31"/>
                  </a:cubicBezTo>
                  <a:lnTo>
                    <a:pt x="54" y="36"/>
                  </a:lnTo>
                  <a:close/>
                  <a:moveTo>
                    <a:pt x="49" y="7"/>
                  </a:moveTo>
                  <a:cubicBezTo>
                    <a:pt x="49" y="8"/>
                    <a:pt x="48" y="9"/>
                    <a:pt x="47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9"/>
                    <a:pt x="20" y="8"/>
                    <a:pt x="20" y="7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1" y="0"/>
                    <a:pt x="22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8" y="0"/>
                    <a:pt x="49" y="1"/>
                    <a:pt x="49" y="2"/>
                  </a:cubicBezTo>
                  <a:lnTo>
                    <a:pt x="49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36" name="Group 39">
            <a:extLst>
              <a:ext uri="{FF2B5EF4-FFF2-40B4-BE49-F238E27FC236}">
                <a16:creationId xmlns:a16="http://schemas.microsoft.com/office/drawing/2014/main" id="{03F37059-CC62-7F47-87FE-CE284FDD29D3}"/>
              </a:ext>
            </a:extLst>
          </p:cNvPr>
          <p:cNvGrpSpPr/>
          <p:nvPr/>
        </p:nvGrpSpPr>
        <p:grpSpPr>
          <a:xfrm>
            <a:off x="9634600" y="1434717"/>
            <a:ext cx="1049867" cy="1049867"/>
            <a:chOff x="7340600" y="1689100"/>
            <a:chExt cx="787400" cy="787400"/>
          </a:xfrm>
          <a:gradFill flip="none" rotWithShape="1">
            <a:gsLst>
              <a:gs pos="0">
                <a:srgbClr val="95744C">
                  <a:shade val="30000"/>
                  <a:satMod val="115000"/>
                </a:srgbClr>
              </a:gs>
              <a:gs pos="50000">
                <a:srgbClr val="95744C">
                  <a:shade val="67500"/>
                  <a:satMod val="115000"/>
                </a:srgbClr>
              </a:gs>
              <a:gs pos="100000">
                <a:srgbClr val="95744C">
                  <a:shade val="100000"/>
                  <a:satMod val="115000"/>
                </a:srgbClr>
              </a:gs>
            </a:gsLst>
            <a:lin ang="16200000" scaled="1"/>
            <a:tileRect/>
          </a:gradFill>
        </p:grpSpPr>
        <p:sp>
          <p:nvSpPr>
            <p:cNvPr id="39" name="Oval 42">
              <a:extLst>
                <a:ext uri="{FF2B5EF4-FFF2-40B4-BE49-F238E27FC236}">
                  <a16:creationId xmlns:a16="http://schemas.microsoft.com/office/drawing/2014/main" id="{A25B7585-9597-604D-8F24-83EE257D15C1}"/>
                </a:ext>
              </a:extLst>
            </p:cNvPr>
            <p:cNvSpPr/>
            <p:nvPr/>
          </p:nvSpPr>
          <p:spPr>
            <a:xfrm>
              <a:off x="7340600" y="1689100"/>
              <a:ext cx="787400" cy="787400"/>
            </a:xfrm>
            <a:prstGeom prst="ellipse">
              <a:avLst/>
            </a:prstGeom>
            <a:grpFill/>
            <a:ln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8" name="Freeform: Shape 41">
              <a:extLst>
                <a:ext uri="{FF2B5EF4-FFF2-40B4-BE49-F238E27FC236}">
                  <a16:creationId xmlns:a16="http://schemas.microsoft.com/office/drawing/2014/main" id="{939E277E-6D95-1F4D-A97B-87DE28806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6665" y="1979869"/>
              <a:ext cx="255270" cy="205862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42" name="Freeform: Shape 45">
            <a:extLst>
              <a:ext uri="{FF2B5EF4-FFF2-40B4-BE49-F238E27FC236}">
                <a16:creationId xmlns:a16="http://schemas.microsoft.com/office/drawing/2014/main" id="{D9CB586B-89BF-F04B-99E9-F07007216E6C}"/>
              </a:ext>
            </a:extLst>
          </p:cNvPr>
          <p:cNvSpPr>
            <a:spLocks/>
          </p:cNvSpPr>
          <p:nvPr/>
        </p:nvSpPr>
        <p:spPr bwMode="auto">
          <a:xfrm flipH="1">
            <a:off x="9385903" y="2552036"/>
            <a:ext cx="1547259" cy="1949967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5">
              <a:alpha val="9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44" name="Group 63">
            <a:extLst>
              <a:ext uri="{FF2B5EF4-FFF2-40B4-BE49-F238E27FC236}">
                <a16:creationId xmlns:a16="http://schemas.microsoft.com/office/drawing/2014/main" id="{653A6AE7-B501-F348-A373-E769636B3739}"/>
              </a:ext>
            </a:extLst>
          </p:cNvPr>
          <p:cNvGrpSpPr/>
          <p:nvPr/>
        </p:nvGrpSpPr>
        <p:grpSpPr>
          <a:xfrm>
            <a:off x="807099" y="4508963"/>
            <a:ext cx="1669016" cy="1400148"/>
            <a:chOff x="1058037" y="4631796"/>
            <a:chExt cx="1669016" cy="1400148"/>
          </a:xfrm>
        </p:grpSpPr>
        <p:sp>
          <p:nvSpPr>
            <p:cNvPr id="45" name="TextBox 49">
              <a:extLst>
                <a:ext uri="{FF2B5EF4-FFF2-40B4-BE49-F238E27FC236}">
                  <a16:creationId xmlns:a16="http://schemas.microsoft.com/office/drawing/2014/main" id="{108ECC95-6066-4747-B120-A12EC72C6F10}"/>
                </a:ext>
              </a:extLst>
            </p:cNvPr>
            <p:cNvSpPr txBox="1"/>
            <p:nvPr/>
          </p:nvSpPr>
          <p:spPr>
            <a:xfrm>
              <a:off x="1058037" y="4631796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ru-RU" sz="1400" b="1" dirty="0" smtClean="0"/>
                <a:t>Ответственность </a:t>
              </a:r>
              <a:r>
                <a:rPr lang="ru-RU" sz="1400" b="1" dirty="0"/>
                <a:t>за </a:t>
              </a:r>
              <a:endParaRPr lang="ru-RU" sz="1400" b="1" dirty="0" smtClean="0"/>
            </a:p>
            <a:p>
              <a:pPr algn="ctr"/>
              <a:r>
                <a:rPr lang="ru-RU" sz="1400" b="1" dirty="0" smtClean="0"/>
                <a:t>неуплату </a:t>
              </a:r>
              <a:r>
                <a:rPr lang="ru-RU" sz="1400" b="1" dirty="0"/>
                <a:t>налогов</a:t>
              </a:r>
              <a:endParaRPr lang="ru-RU" sz="1400" dirty="0"/>
            </a:p>
          </p:txBody>
        </p:sp>
        <p:sp>
          <p:nvSpPr>
            <p:cNvPr id="46" name="TextBox 50">
              <a:extLst>
                <a:ext uri="{FF2B5EF4-FFF2-40B4-BE49-F238E27FC236}">
                  <a16:creationId xmlns:a16="http://schemas.microsoft.com/office/drawing/2014/main" id="{21FF1077-D325-3143-9932-3FC53AE9DC34}"/>
                </a:ext>
              </a:extLst>
            </p:cNvPr>
            <p:cNvSpPr txBox="1">
              <a:spLocks/>
            </p:cNvSpPr>
            <p:nvPr/>
          </p:nvSpPr>
          <p:spPr>
            <a:xfrm>
              <a:off x="1107020" y="5445936"/>
              <a:ext cx="1620033" cy="58600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ru-RU" sz="1100" b="1" dirty="0" smtClean="0"/>
                <a:t>1)Штрафы </a:t>
              </a:r>
              <a:r>
                <a:rPr lang="ru-RU" sz="1100" b="1" dirty="0"/>
                <a:t>и </a:t>
              </a:r>
              <a:r>
                <a:rPr lang="ru-RU" sz="1100" b="1" dirty="0" smtClean="0"/>
                <a:t>пени</a:t>
              </a:r>
              <a:br>
                <a:rPr lang="ru-RU" sz="1100" b="1" dirty="0" smtClean="0"/>
              </a:br>
              <a:r>
                <a:rPr lang="ru-RU" sz="1100" b="1" dirty="0" smtClean="0"/>
                <a:t>2)Судебные разбирательства</a:t>
              </a:r>
              <a:br>
                <a:rPr lang="ru-RU" sz="1100" b="1" dirty="0" smtClean="0"/>
              </a:br>
              <a:r>
                <a:rPr lang="ru-RU" sz="1100" b="1" dirty="0" smtClean="0"/>
                <a:t>3)Административная </a:t>
              </a:r>
              <a:r>
                <a:rPr lang="ru-RU" sz="1100" b="1" dirty="0"/>
                <a:t>и уголовная ответственность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7" name="Group 68">
            <a:extLst>
              <a:ext uri="{FF2B5EF4-FFF2-40B4-BE49-F238E27FC236}">
                <a16:creationId xmlns:a16="http://schemas.microsoft.com/office/drawing/2014/main" id="{74CACE81-2F63-D24B-B553-AB8D48C430F5}"/>
              </a:ext>
            </a:extLst>
          </p:cNvPr>
          <p:cNvGrpSpPr/>
          <p:nvPr/>
        </p:nvGrpSpPr>
        <p:grpSpPr>
          <a:xfrm>
            <a:off x="3582519" y="4508963"/>
            <a:ext cx="1706299" cy="2019699"/>
            <a:chOff x="3230259" y="4625651"/>
            <a:chExt cx="1706299" cy="2019699"/>
          </a:xfrm>
        </p:grpSpPr>
        <p:sp>
          <p:nvSpPr>
            <p:cNvPr id="48" name="TextBox 52">
              <a:extLst>
                <a:ext uri="{FF2B5EF4-FFF2-40B4-BE49-F238E27FC236}">
                  <a16:creationId xmlns:a16="http://schemas.microsoft.com/office/drawing/2014/main" id="{C7F2AE0E-136B-DB49-981C-B5DAA42D8145}"/>
                </a:ext>
              </a:extLst>
            </p:cNvPr>
            <p:cNvSpPr txBox="1"/>
            <p:nvPr/>
          </p:nvSpPr>
          <p:spPr>
            <a:xfrm>
              <a:off x="3230259" y="4625651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ru-RU" sz="1400" b="1" dirty="0"/>
                <a:t>Налоги и социальные </a:t>
              </a:r>
              <a:r>
                <a:rPr lang="ru-RU" sz="1400" b="1" dirty="0" smtClean="0"/>
                <a:t/>
              </a:r>
              <a:br>
                <a:rPr lang="ru-RU" sz="1400" b="1" dirty="0" smtClean="0"/>
              </a:br>
              <a:r>
                <a:rPr lang="ru-RU" sz="1400" b="1" dirty="0" smtClean="0"/>
                <a:t>гарантии</a:t>
              </a:r>
              <a:endParaRPr lang="ru-RU" sz="1400" dirty="0"/>
            </a:p>
          </p:txBody>
        </p:sp>
        <p:sp>
          <p:nvSpPr>
            <p:cNvPr id="49" name="TextBox 53">
              <a:extLst>
                <a:ext uri="{FF2B5EF4-FFF2-40B4-BE49-F238E27FC236}">
                  <a16:creationId xmlns:a16="http://schemas.microsoft.com/office/drawing/2014/main" id="{6F5DD0EB-05AA-934E-A5D1-7B81C5B3F078}"/>
                </a:ext>
              </a:extLst>
            </p:cNvPr>
            <p:cNvSpPr txBox="1">
              <a:spLocks/>
            </p:cNvSpPr>
            <p:nvPr/>
          </p:nvSpPr>
          <p:spPr>
            <a:xfrm>
              <a:off x="3316525" y="5144672"/>
              <a:ext cx="1620033" cy="150067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ru-RU" sz="1100" b="1" dirty="0" smtClean="0"/>
                <a:t>1)Связь </a:t>
              </a:r>
              <a:r>
                <a:rPr lang="ru-RU" sz="1100" b="1" dirty="0"/>
                <a:t>налогов и государственных </a:t>
              </a:r>
              <a:r>
                <a:rPr lang="ru-RU" sz="1100" b="1" dirty="0" smtClean="0"/>
                <a:t>программ</a:t>
              </a:r>
              <a:br>
                <a:rPr lang="ru-RU" sz="1100" b="1" dirty="0" smtClean="0"/>
              </a:br>
              <a:r>
                <a:rPr lang="ru-RU" sz="1100" b="1" dirty="0" smtClean="0"/>
                <a:t>2)</a:t>
              </a:r>
              <a:r>
                <a:rPr lang="ru-RU" sz="1100" b="1" dirty="0"/>
                <a:t> Как налоги влияют </a:t>
              </a:r>
              <a:r>
                <a:rPr lang="ru-RU" sz="1100" b="1" dirty="0" smtClean="0"/>
                <a:t>на </a:t>
              </a:r>
              <a:r>
                <a:rPr lang="ru-RU" sz="1100" b="1" dirty="0"/>
                <a:t>качество жизни </a:t>
              </a:r>
              <a:r>
                <a:rPr lang="ru-RU" sz="1100" b="1" dirty="0" smtClean="0"/>
                <a:t>граждан</a:t>
              </a:r>
            </a:p>
            <a:p>
              <a:pPr>
                <a:lnSpc>
                  <a:spcPct val="120000"/>
                </a:lnSpc>
              </a:pPr>
              <a:r>
                <a:rPr lang="ru-RU" altLang="zh-CN" sz="1100" dirty="0" smtClean="0">
                  <a:cs typeface="+mn-ea"/>
                  <a:sym typeface="+mn-lt"/>
                </a:rPr>
                <a:t>3)</a:t>
              </a:r>
              <a:r>
                <a:rPr lang="ru-RU" sz="1100" b="1" dirty="0"/>
                <a:t> Важность прозрачности использования налоговых поступлений</a:t>
              </a:r>
              <a:endParaRPr lang="zh-CN" altLang="en-US" sz="1100" dirty="0">
                <a:cs typeface="+mn-ea"/>
                <a:sym typeface="+mn-lt"/>
              </a:endParaRPr>
            </a:p>
          </p:txBody>
        </p:sp>
      </p:grpSp>
      <p:grpSp>
        <p:nvGrpSpPr>
          <p:cNvPr id="50" name="Group 69">
            <a:extLst>
              <a:ext uri="{FF2B5EF4-FFF2-40B4-BE49-F238E27FC236}">
                <a16:creationId xmlns:a16="http://schemas.microsoft.com/office/drawing/2014/main" id="{C77AF43E-E00B-C14E-808B-CF65F354E918}"/>
              </a:ext>
            </a:extLst>
          </p:cNvPr>
          <p:cNvGrpSpPr/>
          <p:nvPr/>
        </p:nvGrpSpPr>
        <p:grpSpPr>
          <a:xfrm>
            <a:off x="6257967" y="4539926"/>
            <a:ext cx="1701713" cy="1271750"/>
            <a:chOff x="5279685" y="4682887"/>
            <a:chExt cx="1701713" cy="1271750"/>
          </a:xfrm>
        </p:grpSpPr>
        <p:sp>
          <p:nvSpPr>
            <p:cNvPr id="51" name="TextBox 55">
              <a:extLst>
                <a:ext uri="{FF2B5EF4-FFF2-40B4-BE49-F238E27FC236}">
                  <a16:creationId xmlns:a16="http://schemas.microsoft.com/office/drawing/2014/main" id="{08524556-A9A8-D142-A96A-DAFF189696AF}"/>
                </a:ext>
              </a:extLst>
            </p:cNvPr>
            <p:cNvSpPr txBox="1"/>
            <p:nvPr/>
          </p:nvSpPr>
          <p:spPr>
            <a:xfrm>
              <a:off x="5279685" y="4682887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ru-RU" sz="1400" b="1" dirty="0" smtClean="0"/>
                <a:t> </a:t>
              </a:r>
              <a:r>
                <a:rPr lang="ru-RU" sz="1400" b="1" dirty="0"/>
                <a:t>Налоги в </a:t>
              </a:r>
              <a:r>
                <a:rPr lang="ru-RU" sz="1400" b="1" dirty="0" smtClean="0"/>
                <a:t>международной</a:t>
              </a:r>
              <a:br>
                <a:rPr lang="ru-RU" sz="1400" b="1" dirty="0" smtClean="0"/>
              </a:br>
              <a:r>
                <a:rPr lang="ru-RU" sz="1400" b="1" dirty="0" smtClean="0"/>
                <a:t> </a:t>
              </a:r>
              <a:r>
                <a:rPr lang="ru-RU" sz="1400" b="1" dirty="0"/>
                <a:t>практике</a:t>
              </a:r>
              <a:endParaRPr lang="ru-RU" sz="1400" dirty="0"/>
            </a:p>
          </p:txBody>
        </p:sp>
        <p:sp>
          <p:nvSpPr>
            <p:cNvPr id="52" name="TextBox 56">
              <a:extLst>
                <a:ext uri="{FF2B5EF4-FFF2-40B4-BE49-F238E27FC236}">
                  <a16:creationId xmlns:a16="http://schemas.microsoft.com/office/drawing/2014/main" id="{72C33E5D-0FB5-C34F-8C2B-111D8A825F55}"/>
                </a:ext>
              </a:extLst>
            </p:cNvPr>
            <p:cNvSpPr txBox="1">
              <a:spLocks/>
            </p:cNvSpPr>
            <p:nvPr/>
          </p:nvSpPr>
          <p:spPr>
            <a:xfrm>
              <a:off x="5361365" y="5368629"/>
              <a:ext cx="1620033" cy="58600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ru-RU" altLang="zh-CN" sz="1100" dirty="0" smtClean="0">
                  <a:cs typeface="+mn-ea"/>
                  <a:sym typeface="+mn-lt"/>
                </a:rPr>
                <a:t>1)</a:t>
              </a:r>
              <a:r>
                <a:rPr lang="ru-RU" sz="1100" b="1" dirty="0"/>
                <a:t> Примеры налоговых систем других </a:t>
              </a:r>
              <a:r>
                <a:rPr lang="ru-RU" sz="1100" b="1" dirty="0" smtClean="0"/>
                <a:t>стран</a:t>
              </a:r>
              <a:br>
                <a:rPr lang="ru-RU" sz="1100" b="1" dirty="0" smtClean="0"/>
              </a:br>
              <a:r>
                <a:rPr lang="ru-RU" sz="1100" b="1" dirty="0" smtClean="0"/>
                <a:t>2)</a:t>
              </a:r>
              <a:r>
                <a:rPr lang="ru-RU" sz="1100" b="1" dirty="0"/>
                <a:t> Особенности налогового регулирования в разных государствах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3" name="Group 70">
            <a:extLst>
              <a:ext uri="{FF2B5EF4-FFF2-40B4-BE49-F238E27FC236}">
                <a16:creationId xmlns:a16="http://schemas.microsoft.com/office/drawing/2014/main" id="{B0C06BF2-1255-0640-AE98-8814456087D8}"/>
              </a:ext>
            </a:extLst>
          </p:cNvPr>
          <p:cNvGrpSpPr/>
          <p:nvPr/>
        </p:nvGrpSpPr>
        <p:grpSpPr>
          <a:xfrm>
            <a:off x="8966471" y="4508963"/>
            <a:ext cx="2354271" cy="1842699"/>
            <a:chOff x="7543992" y="4604715"/>
            <a:chExt cx="1714489" cy="1842699"/>
          </a:xfrm>
        </p:grpSpPr>
        <p:sp>
          <p:nvSpPr>
            <p:cNvPr id="54" name="TextBox 58">
              <a:extLst>
                <a:ext uri="{FF2B5EF4-FFF2-40B4-BE49-F238E27FC236}">
                  <a16:creationId xmlns:a16="http://schemas.microsoft.com/office/drawing/2014/main" id="{6A3C9776-F048-A347-8734-ACABE80368DE}"/>
                </a:ext>
              </a:extLst>
            </p:cNvPr>
            <p:cNvSpPr txBox="1"/>
            <p:nvPr/>
          </p:nvSpPr>
          <p:spPr>
            <a:xfrm>
              <a:off x="7543992" y="4604715"/>
              <a:ext cx="1632628" cy="467931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ru-RU" sz="1400" b="1" dirty="0" smtClean="0"/>
                <a:t>Современные </a:t>
              </a:r>
              <a:r>
                <a:rPr lang="ru-RU" sz="1400" b="1" dirty="0"/>
                <a:t>проблемы </a:t>
              </a:r>
              <a:r>
                <a:rPr lang="ru-RU" sz="1400" b="1" dirty="0" smtClean="0"/>
                <a:t>и</a:t>
              </a:r>
              <a:br>
                <a:rPr lang="ru-RU" sz="1400" b="1" dirty="0" smtClean="0"/>
              </a:br>
              <a:r>
                <a:rPr lang="ru-RU" sz="1400" b="1" dirty="0" smtClean="0"/>
                <a:t> вызовы </a:t>
              </a:r>
              <a:r>
                <a:rPr lang="ru-RU" sz="1400" b="1" dirty="0"/>
                <a:t>в налогообложении</a:t>
              </a:r>
              <a:endParaRPr lang="ru-RU" sz="1400" dirty="0"/>
            </a:p>
          </p:txBody>
        </p:sp>
        <p:sp>
          <p:nvSpPr>
            <p:cNvPr id="55" name="TextBox 59">
              <a:extLst>
                <a:ext uri="{FF2B5EF4-FFF2-40B4-BE49-F238E27FC236}">
                  <a16:creationId xmlns:a16="http://schemas.microsoft.com/office/drawing/2014/main" id="{E4BE603C-8EEE-4845-B407-B24440F17CF0}"/>
                </a:ext>
              </a:extLst>
            </p:cNvPr>
            <p:cNvSpPr txBox="1">
              <a:spLocks/>
            </p:cNvSpPr>
            <p:nvPr/>
          </p:nvSpPr>
          <p:spPr>
            <a:xfrm>
              <a:off x="7638448" y="4834386"/>
              <a:ext cx="1620033" cy="1613028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ru-RU" sz="1100" b="1" dirty="0" smtClean="0"/>
                <a:t>1)Борьба </a:t>
              </a:r>
              <a:r>
                <a:rPr lang="ru-RU" sz="1100" b="1" dirty="0"/>
                <a:t>с уклонением от уплаты налогов</a:t>
              </a:r>
              <a:r>
                <a:rPr lang="ru-RU" sz="1100" dirty="0"/>
                <a:t>. </a:t>
              </a:r>
              <a:r>
                <a:rPr lang="ru-RU" sz="1100" dirty="0" smtClean="0"/>
                <a:t/>
              </a:r>
              <a:br>
                <a:rPr lang="ru-RU" sz="1100" dirty="0" smtClean="0"/>
              </a:br>
              <a:r>
                <a:rPr lang="ru-RU" sz="1100" b="1" dirty="0" err="1"/>
                <a:t>Дигитализация</a:t>
              </a:r>
              <a:r>
                <a:rPr lang="ru-RU" sz="1100" b="1" dirty="0"/>
                <a:t> и автоматизация налоговых процессов</a:t>
              </a:r>
              <a:r>
                <a:rPr lang="ru-RU" sz="1100" dirty="0" smtClean="0"/>
                <a:t>.</a:t>
              </a:r>
              <a:br>
                <a:rPr lang="ru-RU" sz="1100" dirty="0" smtClean="0"/>
              </a:br>
              <a:r>
                <a:rPr lang="ru-RU" sz="1100" b="1" dirty="0"/>
                <a:t>Проблемы налогообложения в условиях глобализации</a:t>
              </a:r>
              <a:r>
                <a:rPr lang="ru-RU" sz="1100" dirty="0"/>
                <a:t>.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0" name="Freeform: Shape 19">
            <a:extLst>
              <a:ext uri="{FF2B5EF4-FFF2-40B4-BE49-F238E27FC236}">
                <a16:creationId xmlns:a16="http://schemas.microsoft.com/office/drawing/2014/main" id="{6AE558C0-34E8-C847-9B2E-6909A08F18DC}"/>
              </a:ext>
            </a:extLst>
          </p:cNvPr>
          <p:cNvSpPr>
            <a:spLocks/>
          </p:cNvSpPr>
          <p:nvPr/>
        </p:nvSpPr>
        <p:spPr bwMode="auto">
          <a:xfrm>
            <a:off x="1475335" y="4062142"/>
            <a:ext cx="296156" cy="229671"/>
          </a:xfrm>
          <a:custGeom>
            <a:avLst/>
            <a:gdLst/>
            <a:ahLst/>
            <a:cxnLst>
              <a:cxn ang="0">
                <a:pos x="68" y="51"/>
              </a:cxn>
              <a:cxn ang="0">
                <a:pos x="66" y="53"/>
              </a:cxn>
              <a:cxn ang="0">
                <a:pos x="3" y="53"/>
              </a:cxn>
              <a:cxn ang="0">
                <a:pos x="0" y="51"/>
              </a:cxn>
              <a:cxn ang="0">
                <a:pos x="0" y="46"/>
              </a:cxn>
              <a:cxn ang="0">
                <a:pos x="3" y="43"/>
              </a:cxn>
              <a:cxn ang="0">
                <a:pos x="66" y="43"/>
              </a:cxn>
              <a:cxn ang="0">
                <a:pos x="68" y="46"/>
              </a:cxn>
              <a:cxn ang="0">
                <a:pos x="68" y="51"/>
              </a:cxn>
              <a:cxn ang="0">
                <a:pos x="64" y="21"/>
              </a:cxn>
              <a:cxn ang="0">
                <a:pos x="61" y="24"/>
              </a:cxn>
              <a:cxn ang="0">
                <a:pos x="8" y="24"/>
              </a:cxn>
              <a:cxn ang="0">
                <a:pos x="5" y="21"/>
              </a:cxn>
              <a:cxn ang="0">
                <a:pos x="5" y="17"/>
              </a:cxn>
              <a:cxn ang="0">
                <a:pos x="8" y="14"/>
              </a:cxn>
              <a:cxn ang="0">
                <a:pos x="61" y="14"/>
              </a:cxn>
              <a:cxn ang="0">
                <a:pos x="64" y="17"/>
              </a:cxn>
              <a:cxn ang="0">
                <a:pos x="64" y="21"/>
              </a:cxn>
              <a:cxn ang="0">
                <a:pos x="54" y="36"/>
              </a:cxn>
              <a:cxn ang="0">
                <a:pos x="51" y="38"/>
              </a:cxn>
              <a:cxn ang="0">
                <a:pos x="17" y="38"/>
              </a:cxn>
              <a:cxn ang="0">
                <a:pos x="15" y="36"/>
              </a:cxn>
              <a:cxn ang="0">
                <a:pos x="15" y="31"/>
              </a:cxn>
              <a:cxn ang="0">
                <a:pos x="17" y="29"/>
              </a:cxn>
              <a:cxn ang="0">
                <a:pos x="51" y="29"/>
              </a:cxn>
              <a:cxn ang="0">
                <a:pos x="54" y="31"/>
              </a:cxn>
              <a:cxn ang="0">
                <a:pos x="54" y="36"/>
              </a:cxn>
              <a:cxn ang="0">
                <a:pos x="49" y="7"/>
              </a:cxn>
              <a:cxn ang="0">
                <a:pos x="47" y="9"/>
              </a:cxn>
              <a:cxn ang="0">
                <a:pos x="22" y="9"/>
              </a:cxn>
              <a:cxn ang="0">
                <a:pos x="20" y="7"/>
              </a:cxn>
              <a:cxn ang="0">
                <a:pos x="20" y="2"/>
              </a:cxn>
              <a:cxn ang="0">
                <a:pos x="22" y="0"/>
              </a:cxn>
              <a:cxn ang="0">
                <a:pos x="47" y="0"/>
              </a:cxn>
              <a:cxn ang="0">
                <a:pos x="49" y="2"/>
              </a:cxn>
              <a:cxn ang="0">
                <a:pos x="49" y="7"/>
              </a:cxn>
            </a:cxnLst>
            <a:rect l="0" t="0" r="r" b="b"/>
            <a:pathLst>
              <a:path w="68" h="53">
                <a:moveTo>
                  <a:pt x="68" y="51"/>
                </a:moveTo>
                <a:cubicBezTo>
                  <a:pt x="68" y="52"/>
                  <a:pt x="67" y="53"/>
                  <a:pt x="66" y="53"/>
                </a:cubicBezTo>
                <a:cubicBezTo>
                  <a:pt x="3" y="53"/>
                  <a:pt x="3" y="53"/>
                  <a:pt x="3" y="53"/>
                </a:cubicBezTo>
                <a:cubicBezTo>
                  <a:pt x="2" y="53"/>
                  <a:pt x="0" y="52"/>
                  <a:pt x="0" y="51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2" y="43"/>
                  <a:pt x="3" y="43"/>
                </a:cubicBezTo>
                <a:cubicBezTo>
                  <a:pt x="66" y="43"/>
                  <a:pt x="66" y="43"/>
                  <a:pt x="66" y="43"/>
                </a:cubicBezTo>
                <a:cubicBezTo>
                  <a:pt x="67" y="43"/>
                  <a:pt x="68" y="44"/>
                  <a:pt x="68" y="46"/>
                </a:cubicBezTo>
                <a:lnTo>
                  <a:pt x="68" y="51"/>
                </a:lnTo>
                <a:close/>
                <a:moveTo>
                  <a:pt x="64" y="21"/>
                </a:moveTo>
                <a:cubicBezTo>
                  <a:pt x="64" y="23"/>
                  <a:pt x="63" y="24"/>
                  <a:pt x="61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6" y="24"/>
                  <a:pt x="5" y="23"/>
                  <a:pt x="5" y="21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5"/>
                  <a:pt x="6" y="14"/>
                  <a:pt x="8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3" y="14"/>
                  <a:pt x="64" y="15"/>
                  <a:pt x="64" y="17"/>
                </a:cubicBezTo>
                <a:lnTo>
                  <a:pt x="64" y="21"/>
                </a:lnTo>
                <a:close/>
                <a:moveTo>
                  <a:pt x="54" y="36"/>
                </a:moveTo>
                <a:cubicBezTo>
                  <a:pt x="54" y="37"/>
                  <a:pt x="53" y="38"/>
                  <a:pt x="51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6" y="38"/>
                  <a:pt x="15" y="37"/>
                  <a:pt x="15" y="36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30"/>
                  <a:pt x="16" y="29"/>
                  <a:pt x="17" y="29"/>
                </a:cubicBezTo>
                <a:cubicBezTo>
                  <a:pt x="51" y="29"/>
                  <a:pt x="51" y="29"/>
                  <a:pt x="51" y="29"/>
                </a:cubicBezTo>
                <a:cubicBezTo>
                  <a:pt x="53" y="29"/>
                  <a:pt x="54" y="30"/>
                  <a:pt x="54" y="31"/>
                </a:cubicBezTo>
                <a:lnTo>
                  <a:pt x="54" y="36"/>
                </a:lnTo>
                <a:close/>
                <a:moveTo>
                  <a:pt x="49" y="7"/>
                </a:moveTo>
                <a:cubicBezTo>
                  <a:pt x="49" y="8"/>
                  <a:pt x="48" y="9"/>
                  <a:pt x="47" y="9"/>
                </a:cubicBezTo>
                <a:cubicBezTo>
                  <a:pt x="22" y="9"/>
                  <a:pt x="22" y="9"/>
                  <a:pt x="22" y="9"/>
                </a:cubicBezTo>
                <a:cubicBezTo>
                  <a:pt x="21" y="9"/>
                  <a:pt x="20" y="8"/>
                  <a:pt x="20" y="7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8" y="0"/>
                  <a:pt x="49" y="1"/>
                  <a:pt x="49" y="2"/>
                </a:cubicBezTo>
                <a:lnTo>
                  <a:pt x="4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1" name="Freeform: Shape 19">
            <a:extLst>
              <a:ext uri="{FF2B5EF4-FFF2-40B4-BE49-F238E27FC236}">
                <a16:creationId xmlns:a16="http://schemas.microsoft.com/office/drawing/2014/main" id="{6AE558C0-34E8-C847-9B2E-6909A08F18DC}"/>
              </a:ext>
            </a:extLst>
          </p:cNvPr>
          <p:cNvSpPr>
            <a:spLocks/>
          </p:cNvSpPr>
          <p:nvPr/>
        </p:nvSpPr>
        <p:spPr bwMode="auto">
          <a:xfrm>
            <a:off x="9342108" y="4357464"/>
            <a:ext cx="296156" cy="229671"/>
          </a:xfrm>
          <a:custGeom>
            <a:avLst/>
            <a:gdLst/>
            <a:ahLst/>
            <a:cxnLst>
              <a:cxn ang="0">
                <a:pos x="68" y="51"/>
              </a:cxn>
              <a:cxn ang="0">
                <a:pos x="66" y="53"/>
              </a:cxn>
              <a:cxn ang="0">
                <a:pos x="3" y="53"/>
              </a:cxn>
              <a:cxn ang="0">
                <a:pos x="0" y="51"/>
              </a:cxn>
              <a:cxn ang="0">
                <a:pos x="0" y="46"/>
              </a:cxn>
              <a:cxn ang="0">
                <a:pos x="3" y="43"/>
              </a:cxn>
              <a:cxn ang="0">
                <a:pos x="66" y="43"/>
              </a:cxn>
              <a:cxn ang="0">
                <a:pos x="68" y="46"/>
              </a:cxn>
              <a:cxn ang="0">
                <a:pos x="68" y="51"/>
              </a:cxn>
              <a:cxn ang="0">
                <a:pos x="64" y="21"/>
              </a:cxn>
              <a:cxn ang="0">
                <a:pos x="61" y="24"/>
              </a:cxn>
              <a:cxn ang="0">
                <a:pos x="8" y="24"/>
              </a:cxn>
              <a:cxn ang="0">
                <a:pos x="5" y="21"/>
              </a:cxn>
              <a:cxn ang="0">
                <a:pos x="5" y="17"/>
              </a:cxn>
              <a:cxn ang="0">
                <a:pos x="8" y="14"/>
              </a:cxn>
              <a:cxn ang="0">
                <a:pos x="61" y="14"/>
              </a:cxn>
              <a:cxn ang="0">
                <a:pos x="64" y="17"/>
              </a:cxn>
              <a:cxn ang="0">
                <a:pos x="64" y="21"/>
              </a:cxn>
              <a:cxn ang="0">
                <a:pos x="54" y="36"/>
              </a:cxn>
              <a:cxn ang="0">
                <a:pos x="51" y="38"/>
              </a:cxn>
              <a:cxn ang="0">
                <a:pos x="17" y="38"/>
              </a:cxn>
              <a:cxn ang="0">
                <a:pos x="15" y="36"/>
              </a:cxn>
              <a:cxn ang="0">
                <a:pos x="15" y="31"/>
              </a:cxn>
              <a:cxn ang="0">
                <a:pos x="17" y="29"/>
              </a:cxn>
              <a:cxn ang="0">
                <a:pos x="51" y="29"/>
              </a:cxn>
              <a:cxn ang="0">
                <a:pos x="54" y="31"/>
              </a:cxn>
              <a:cxn ang="0">
                <a:pos x="54" y="36"/>
              </a:cxn>
              <a:cxn ang="0">
                <a:pos x="49" y="7"/>
              </a:cxn>
              <a:cxn ang="0">
                <a:pos x="47" y="9"/>
              </a:cxn>
              <a:cxn ang="0">
                <a:pos x="22" y="9"/>
              </a:cxn>
              <a:cxn ang="0">
                <a:pos x="20" y="7"/>
              </a:cxn>
              <a:cxn ang="0">
                <a:pos x="20" y="2"/>
              </a:cxn>
              <a:cxn ang="0">
                <a:pos x="22" y="0"/>
              </a:cxn>
              <a:cxn ang="0">
                <a:pos x="47" y="0"/>
              </a:cxn>
              <a:cxn ang="0">
                <a:pos x="49" y="2"/>
              </a:cxn>
              <a:cxn ang="0">
                <a:pos x="49" y="7"/>
              </a:cxn>
            </a:cxnLst>
            <a:rect l="0" t="0" r="r" b="b"/>
            <a:pathLst>
              <a:path w="68" h="53">
                <a:moveTo>
                  <a:pt x="68" y="51"/>
                </a:moveTo>
                <a:cubicBezTo>
                  <a:pt x="68" y="52"/>
                  <a:pt x="67" y="53"/>
                  <a:pt x="66" y="53"/>
                </a:cubicBezTo>
                <a:cubicBezTo>
                  <a:pt x="3" y="53"/>
                  <a:pt x="3" y="53"/>
                  <a:pt x="3" y="53"/>
                </a:cubicBezTo>
                <a:cubicBezTo>
                  <a:pt x="2" y="53"/>
                  <a:pt x="0" y="52"/>
                  <a:pt x="0" y="51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2" y="43"/>
                  <a:pt x="3" y="43"/>
                </a:cubicBezTo>
                <a:cubicBezTo>
                  <a:pt x="66" y="43"/>
                  <a:pt x="66" y="43"/>
                  <a:pt x="66" y="43"/>
                </a:cubicBezTo>
                <a:cubicBezTo>
                  <a:pt x="67" y="43"/>
                  <a:pt x="68" y="44"/>
                  <a:pt x="68" y="46"/>
                </a:cubicBezTo>
                <a:lnTo>
                  <a:pt x="68" y="51"/>
                </a:lnTo>
                <a:close/>
                <a:moveTo>
                  <a:pt x="64" y="21"/>
                </a:moveTo>
                <a:cubicBezTo>
                  <a:pt x="64" y="23"/>
                  <a:pt x="63" y="24"/>
                  <a:pt x="61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6" y="24"/>
                  <a:pt x="5" y="23"/>
                  <a:pt x="5" y="21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5"/>
                  <a:pt x="6" y="14"/>
                  <a:pt x="8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3" y="14"/>
                  <a:pt x="64" y="15"/>
                  <a:pt x="64" y="17"/>
                </a:cubicBezTo>
                <a:lnTo>
                  <a:pt x="64" y="21"/>
                </a:lnTo>
                <a:close/>
                <a:moveTo>
                  <a:pt x="54" y="36"/>
                </a:moveTo>
                <a:cubicBezTo>
                  <a:pt x="54" y="37"/>
                  <a:pt x="53" y="38"/>
                  <a:pt x="51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6" y="38"/>
                  <a:pt x="15" y="37"/>
                  <a:pt x="15" y="36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30"/>
                  <a:pt x="16" y="29"/>
                  <a:pt x="17" y="29"/>
                </a:cubicBezTo>
                <a:cubicBezTo>
                  <a:pt x="51" y="29"/>
                  <a:pt x="51" y="29"/>
                  <a:pt x="51" y="29"/>
                </a:cubicBezTo>
                <a:cubicBezTo>
                  <a:pt x="53" y="29"/>
                  <a:pt x="54" y="30"/>
                  <a:pt x="54" y="31"/>
                </a:cubicBezTo>
                <a:lnTo>
                  <a:pt x="54" y="36"/>
                </a:lnTo>
                <a:close/>
                <a:moveTo>
                  <a:pt x="49" y="7"/>
                </a:moveTo>
                <a:cubicBezTo>
                  <a:pt x="49" y="8"/>
                  <a:pt x="48" y="9"/>
                  <a:pt x="47" y="9"/>
                </a:cubicBezTo>
                <a:cubicBezTo>
                  <a:pt x="22" y="9"/>
                  <a:pt x="22" y="9"/>
                  <a:pt x="22" y="9"/>
                </a:cubicBezTo>
                <a:cubicBezTo>
                  <a:pt x="21" y="9"/>
                  <a:pt x="20" y="8"/>
                  <a:pt x="20" y="7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8" y="0"/>
                  <a:pt x="49" y="1"/>
                  <a:pt x="49" y="2"/>
                </a:cubicBezTo>
                <a:lnTo>
                  <a:pt x="4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62" name="Freeform: Shape 19">
            <a:extLst>
              <a:ext uri="{FF2B5EF4-FFF2-40B4-BE49-F238E27FC236}">
                <a16:creationId xmlns:a16="http://schemas.microsoft.com/office/drawing/2014/main" id="{6AE558C0-34E8-C847-9B2E-6909A08F18DC}"/>
              </a:ext>
            </a:extLst>
          </p:cNvPr>
          <p:cNvSpPr>
            <a:spLocks/>
          </p:cNvSpPr>
          <p:nvPr/>
        </p:nvSpPr>
        <p:spPr bwMode="auto">
          <a:xfrm>
            <a:off x="9383342" y="4314842"/>
            <a:ext cx="296156" cy="229671"/>
          </a:xfrm>
          <a:custGeom>
            <a:avLst/>
            <a:gdLst/>
            <a:ahLst/>
            <a:cxnLst>
              <a:cxn ang="0">
                <a:pos x="68" y="51"/>
              </a:cxn>
              <a:cxn ang="0">
                <a:pos x="66" y="53"/>
              </a:cxn>
              <a:cxn ang="0">
                <a:pos x="3" y="53"/>
              </a:cxn>
              <a:cxn ang="0">
                <a:pos x="0" y="51"/>
              </a:cxn>
              <a:cxn ang="0">
                <a:pos x="0" y="46"/>
              </a:cxn>
              <a:cxn ang="0">
                <a:pos x="3" y="43"/>
              </a:cxn>
              <a:cxn ang="0">
                <a:pos x="66" y="43"/>
              </a:cxn>
              <a:cxn ang="0">
                <a:pos x="68" y="46"/>
              </a:cxn>
              <a:cxn ang="0">
                <a:pos x="68" y="51"/>
              </a:cxn>
              <a:cxn ang="0">
                <a:pos x="64" y="21"/>
              </a:cxn>
              <a:cxn ang="0">
                <a:pos x="61" y="24"/>
              </a:cxn>
              <a:cxn ang="0">
                <a:pos x="8" y="24"/>
              </a:cxn>
              <a:cxn ang="0">
                <a:pos x="5" y="21"/>
              </a:cxn>
              <a:cxn ang="0">
                <a:pos x="5" y="17"/>
              </a:cxn>
              <a:cxn ang="0">
                <a:pos x="8" y="14"/>
              </a:cxn>
              <a:cxn ang="0">
                <a:pos x="61" y="14"/>
              </a:cxn>
              <a:cxn ang="0">
                <a:pos x="64" y="17"/>
              </a:cxn>
              <a:cxn ang="0">
                <a:pos x="64" y="21"/>
              </a:cxn>
              <a:cxn ang="0">
                <a:pos x="54" y="36"/>
              </a:cxn>
              <a:cxn ang="0">
                <a:pos x="51" y="38"/>
              </a:cxn>
              <a:cxn ang="0">
                <a:pos x="17" y="38"/>
              </a:cxn>
              <a:cxn ang="0">
                <a:pos x="15" y="36"/>
              </a:cxn>
              <a:cxn ang="0">
                <a:pos x="15" y="31"/>
              </a:cxn>
              <a:cxn ang="0">
                <a:pos x="17" y="29"/>
              </a:cxn>
              <a:cxn ang="0">
                <a:pos x="51" y="29"/>
              </a:cxn>
              <a:cxn ang="0">
                <a:pos x="54" y="31"/>
              </a:cxn>
              <a:cxn ang="0">
                <a:pos x="54" y="36"/>
              </a:cxn>
              <a:cxn ang="0">
                <a:pos x="49" y="7"/>
              </a:cxn>
              <a:cxn ang="0">
                <a:pos x="47" y="9"/>
              </a:cxn>
              <a:cxn ang="0">
                <a:pos x="22" y="9"/>
              </a:cxn>
              <a:cxn ang="0">
                <a:pos x="20" y="7"/>
              </a:cxn>
              <a:cxn ang="0">
                <a:pos x="20" y="2"/>
              </a:cxn>
              <a:cxn ang="0">
                <a:pos x="22" y="0"/>
              </a:cxn>
              <a:cxn ang="0">
                <a:pos x="47" y="0"/>
              </a:cxn>
              <a:cxn ang="0">
                <a:pos x="49" y="2"/>
              </a:cxn>
              <a:cxn ang="0">
                <a:pos x="49" y="7"/>
              </a:cxn>
            </a:cxnLst>
            <a:rect l="0" t="0" r="r" b="b"/>
            <a:pathLst>
              <a:path w="68" h="53">
                <a:moveTo>
                  <a:pt x="68" y="51"/>
                </a:moveTo>
                <a:cubicBezTo>
                  <a:pt x="68" y="52"/>
                  <a:pt x="67" y="53"/>
                  <a:pt x="66" y="53"/>
                </a:cubicBezTo>
                <a:cubicBezTo>
                  <a:pt x="3" y="53"/>
                  <a:pt x="3" y="53"/>
                  <a:pt x="3" y="53"/>
                </a:cubicBezTo>
                <a:cubicBezTo>
                  <a:pt x="2" y="53"/>
                  <a:pt x="0" y="52"/>
                  <a:pt x="0" y="51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2" y="43"/>
                  <a:pt x="3" y="43"/>
                </a:cubicBezTo>
                <a:cubicBezTo>
                  <a:pt x="66" y="43"/>
                  <a:pt x="66" y="43"/>
                  <a:pt x="66" y="43"/>
                </a:cubicBezTo>
                <a:cubicBezTo>
                  <a:pt x="67" y="43"/>
                  <a:pt x="68" y="44"/>
                  <a:pt x="68" y="46"/>
                </a:cubicBezTo>
                <a:lnTo>
                  <a:pt x="68" y="51"/>
                </a:lnTo>
                <a:close/>
                <a:moveTo>
                  <a:pt x="64" y="21"/>
                </a:moveTo>
                <a:cubicBezTo>
                  <a:pt x="64" y="23"/>
                  <a:pt x="63" y="24"/>
                  <a:pt x="61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6" y="24"/>
                  <a:pt x="5" y="23"/>
                  <a:pt x="5" y="21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5"/>
                  <a:pt x="6" y="14"/>
                  <a:pt x="8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3" y="14"/>
                  <a:pt x="64" y="15"/>
                  <a:pt x="64" y="17"/>
                </a:cubicBezTo>
                <a:lnTo>
                  <a:pt x="64" y="21"/>
                </a:lnTo>
                <a:close/>
                <a:moveTo>
                  <a:pt x="54" y="36"/>
                </a:moveTo>
                <a:cubicBezTo>
                  <a:pt x="54" y="37"/>
                  <a:pt x="53" y="38"/>
                  <a:pt x="51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6" y="38"/>
                  <a:pt x="15" y="37"/>
                  <a:pt x="15" y="36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30"/>
                  <a:pt x="16" y="29"/>
                  <a:pt x="17" y="29"/>
                </a:cubicBezTo>
                <a:cubicBezTo>
                  <a:pt x="51" y="29"/>
                  <a:pt x="51" y="29"/>
                  <a:pt x="51" y="29"/>
                </a:cubicBezTo>
                <a:cubicBezTo>
                  <a:pt x="53" y="29"/>
                  <a:pt x="54" y="30"/>
                  <a:pt x="54" y="31"/>
                </a:cubicBezTo>
                <a:lnTo>
                  <a:pt x="54" y="36"/>
                </a:lnTo>
                <a:close/>
                <a:moveTo>
                  <a:pt x="49" y="7"/>
                </a:moveTo>
                <a:cubicBezTo>
                  <a:pt x="49" y="8"/>
                  <a:pt x="48" y="9"/>
                  <a:pt x="47" y="9"/>
                </a:cubicBezTo>
                <a:cubicBezTo>
                  <a:pt x="22" y="9"/>
                  <a:pt x="22" y="9"/>
                  <a:pt x="22" y="9"/>
                </a:cubicBezTo>
                <a:cubicBezTo>
                  <a:pt x="21" y="9"/>
                  <a:pt x="20" y="8"/>
                  <a:pt x="20" y="7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8" y="0"/>
                  <a:pt x="49" y="1"/>
                  <a:pt x="49" y="2"/>
                </a:cubicBezTo>
                <a:lnTo>
                  <a:pt x="4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79" name="Freeform: Shape 28">
            <a:extLst>
              <a:ext uri="{FF2B5EF4-FFF2-40B4-BE49-F238E27FC236}">
                <a16:creationId xmlns:a16="http://schemas.microsoft.com/office/drawing/2014/main" id="{227E1181-394E-B348-B948-D79DB9383885}"/>
              </a:ext>
            </a:extLst>
          </p:cNvPr>
          <p:cNvSpPr>
            <a:spLocks/>
          </p:cNvSpPr>
          <p:nvPr/>
        </p:nvSpPr>
        <p:spPr bwMode="auto">
          <a:xfrm>
            <a:off x="10011454" y="4085671"/>
            <a:ext cx="296156" cy="229671"/>
          </a:xfrm>
          <a:custGeom>
            <a:avLst/>
            <a:gdLst/>
            <a:ahLst/>
            <a:cxnLst>
              <a:cxn ang="0">
                <a:pos x="68" y="51"/>
              </a:cxn>
              <a:cxn ang="0">
                <a:pos x="66" y="53"/>
              </a:cxn>
              <a:cxn ang="0">
                <a:pos x="3" y="53"/>
              </a:cxn>
              <a:cxn ang="0">
                <a:pos x="0" y="51"/>
              </a:cxn>
              <a:cxn ang="0">
                <a:pos x="0" y="46"/>
              </a:cxn>
              <a:cxn ang="0">
                <a:pos x="3" y="43"/>
              </a:cxn>
              <a:cxn ang="0">
                <a:pos x="66" y="43"/>
              </a:cxn>
              <a:cxn ang="0">
                <a:pos x="68" y="46"/>
              </a:cxn>
              <a:cxn ang="0">
                <a:pos x="68" y="51"/>
              </a:cxn>
              <a:cxn ang="0">
                <a:pos x="64" y="21"/>
              </a:cxn>
              <a:cxn ang="0">
                <a:pos x="61" y="24"/>
              </a:cxn>
              <a:cxn ang="0">
                <a:pos x="8" y="24"/>
              </a:cxn>
              <a:cxn ang="0">
                <a:pos x="5" y="21"/>
              </a:cxn>
              <a:cxn ang="0">
                <a:pos x="5" y="17"/>
              </a:cxn>
              <a:cxn ang="0">
                <a:pos x="8" y="14"/>
              </a:cxn>
              <a:cxn ang="0">
                <a:pos x="61" y="14"/>
              </a:cxn>
              <a:cxn ang="0">
                <a:pos x="64" y="17"/>
              </a:cxn>
              <a:cxn ang="0">
                <a:pos x="64" y="21"/>
              </a:cxn>
              <a:cxn ang="0">
                <a:pos x="54" y="36"/>
              </a:cxn>
              <a:cxn ang="0">
                <a:pos x="51" y="38"/>
              </a:cxn>
              <a:cxn ang="0">
                <a:pos x="17" y="38"/>
              </a:cxn>
              <a:cxn ang="0">
                <a:pos x="15" y="36"/>
              </a:cxn>
              <a:cxn ang="0">
                <a:pos x="15" y="31"/>
              </a:cxn>
              <a:cxn ang="0">
                <a:pos x="17" y="29"/>
              </a:cxn>
              <a:cxn ang="0">
                <a:pos x="51" y="29"/>
              </a:cxn>
              <a:cxn ang="0">
                <a:pos x="54" y="31"/>
              </a:cxn>
              <a:cxn ang="0">
                <a:pos x="54" y="36"/>
              </a:cxn>
              <a:cxn ang="0">
                <a:pos x="49" y="7"/>
              </a:cxn>
              <a:cxn ang="0">
                <a:pos x="47" y="9"/>
              </a:cxn>
              <a:cxn ang="0">
                <a:pos x="22" y="9"/>
              </a:cxn>
              <a:cxn ang="0">
                <a:pos x="20" y="7"/>
              </a:cxn>
              <a:cxn ang="0">
                <a:pos x="20" y="2"/>
              </a:cxn>
              <a:cxn ang="0">
                <a:pos x="22" y="0"/>
              </a:cxn>
              <a:cxn ang="0">
                <a:pos x="47" y="0"/>
              </a:cxn>
              <a:cxn ang="0">
                <a:pos x="49" y="2"/>
              </a:cxn>
              <a:cxn ang="0">
                <a:pos x="49" y="7"/>
              </a:cxn>
            </a:cxnLst>
            <a:rect l="0" t="0" r="r" b="b"/>
            <a:pathLst>
              <a:path w="68" h="53">
                <a:moveTo>
                  <a:pt x="68" y="51"/>
                </a:moveTo>
                <a:cubicBezTo>
                  <a:pt x="68" y="52"/>
                  <a:pt x="67" y="53"/>
                  <a:pt x="66" y="53"/>
                </a:cubicBezTo>
                <a:cubicBezTo>
                  <a:pt x="3" y="53"/>
                  <a:pt x="3" y="53"/>
                  <a:pt x="3" y="53"/>
                </a:cubicBezTo>
                <a:cubicBezTo>
                  <a:pt x="2" y="53"/>
                  <a:pt x="0" y="52"/>
                  <a:pt x="0" y="51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2" y="43"/>
                  <a:pt x="3" y="43"/>
                </a:cubicBezTo>
                <a:cubicBezTo>
                  <a:pt x="66" y="43"/>
                  <a:pt x="66" y="43"/>
                  <a:pt x="66" y="43"/>
                </a:cubicBezTo>
                <a:cubicBezTo>
                  <a:pt x="67" y="43"/>
                  <a:pt x="68" y="44"/>
                  <a:pt x="68" y="46"/>
                </a:cubicBezTo>
                <a:lnTo>
                  <a:pt x="68" y="51"/>
                </a:lnTo>
                <a:close/>
                <a:moveTo>
                  <a:pt x="64" y="21"/>
                </a:moveTo>
                <a:cubicBezTo>
                  <a:pt x="64" y="23"/>
                  <a:pt x="63" y="24"/>
                  <a:pt x="61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6" y="24"/>
                  <a:pt x="5" y="23"/>
                  <a:pt x="5" y="21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5"/>
                  <a:pt x="6" y="14"/>
                  <a:pt x="8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3" y="14"/>
                  <a:pt x="64" y="15"/>
                  <a:pt x="64" y="17"/>
                </a:cubicBezTo>
                <a:lnTo>
                  <a:pt x="64" y="21"/>
                </a:lnTo>
                <a:close/>
                <a:moveTo>
                  <a:pt x="54" y="36"/>
                </a:moveTo>
                <a:cubicBezTo>
                  <a:pt x="54" y="37"/>
                  <a:pt x="53" y="38"/>
                  <a:pt x="51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6" y="38"/>
                  <a:pt x="15" y="37"/>
                  <a:pt x="15" y="36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30"/>
                  <a:pt x="16" y="29"/>
                  <a:pt x="17" y="29"/>
                </a:cubicBezTo>
                <a:cubicBezTo>
                  <a:pt x="51" y="29"/>
                  <a:pt x="51" y="29"/>
                  <a:pt x="51" y="29"/>
                </a:cubicBezTo>
                <a:cubicBezTo>
                  <a:pt x="53" y="29"/>
                  <a:pt x="54" y="30"/>
                  <a:pt x="54" y="31"/>
                </a:cubicBezTo>
                <a:lnTo>
                  <a:pt x="54" y="36"/>
                </a:lnTo>
                <a:close/>
                <a:moveTo>
                  <a:pt x="49" y="7"/>
                </a:moveTo>
                <a:cubicBezTo>
                  <a:pt x="49" y="8"/>
                  <a:pt x="48" y="9"/>
                  <a:pt x="47" y="9"/>
                </a:cubicBezTo>
                <a:cubicBezTo>
                  <a:pt x="22" y="9"/>
                  <a:pt x="22" y="9"/>
                  <a:pt x="22" y="9"/>
                </a:cubicBezTo>
                <a:cubicBezTo>
                  <a:pt x="21" y="9"/>
                  <a:pt x="20" y="8"/>
                  <a:pt x="20" y="7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8" y="0"/>
                  <a:pt x="49" y="1"/>
                  <a:pt x="49" y="2"/>
                </a:cubicBezTo>
                <a:lnTo>
                  <a:pt x="4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3416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9B810"/>
      </a:accent1>
      <a:accent2>
        <a:srgbClr val="6C7074"/>
      </a:accent2>
      <a:accent3>
        <a:srgbClr val="BBA894"/>
      </a:accent3>
      <a:accent4>
        <a:srgbClr val="FFC000"/>
      </a:accent4>
      <a:accent5>
        <a:srgbClr val="8B6539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589</Words>
  <Application>Microsoft Office PowerPoint</Application>
  <PresentationFormat>Широкоэкранный</PresentationFormat>
  <Paragraphs>86</Paragraphs>
  <Slides>11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2" baseType="lpstr">
      <vt:lpstr>微软雅黑</vt:lpstr>
      <vt:lpstr>Arial</vt:lpstr>
      <vt:lpstr>Calibri</vt:lpstr>
      <vt:lpstr>Calibri Light</vt:lpstr>
      <vt:lpstr>等线</vt:lpstr>
      <vt:lpstr>inpin heiti</vt:lpstr>
      <vt:lpstr>Montserrat</vt:lpstr>
      <vt:lpstr>Montserrat Medium</vt:lpstr>
      <vt:lpstr>Roboto</vt:lpstr>
      <vt:lpstr>华文新魏</vt:lpstr>
      <vt:lpstr>Office Theme</vt:lpstr>
      <vt:lpstr>Налоги в жизни гражданина</vt:lpstr>
      <vt:lpstr>Понятие налогов </vt:lpstr>
      <vt:lpstr>Презентация PowerPoint</vt:lpstr>
      <vt:lpstr>. Цель налогообложения</vt:lpstr>
      <vt:lpstr>Виды налогов</vt:lpstr>
      <vt:lpstr>Презентация PowerPoint</vt:lpstr>
      <vt:lpstr>Порядок и способы уплаты налогов</vt:lpstr>
      <vt:lpstr>Налоговые льготы и вычеты</vt:lpstr>
      <vt:lpstr>Налоги: ответственность и социальные аспекты</vt:lpstr>
      <vt:lpstr>Подытожим: Роль налогов в жизни граждан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Георгий</cp:lastModifiedBy>
  <cp:revision>17</cp:revision>
  <dcterms:created xsi:type="dcterms:W3CDTF">2023-02-11T11:38:42Z</dcterms:created>
  <dcterms:modified xsi:type="dcterms:W3CDTF">2024-10-24T09:37:53Z</dcterms:modified>
</cp:coreProperties>
</file>

<file path=docProps/thumbnail.jpeg>
</file>